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8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data5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85" r:id="rId2"/>
    <p:sldId id="676" r:id="rId3"/>
    <p:sldId id="577" r:id="rId4"/>
    <p:sldId id="622" r:id="rId5"/>
    <p:sldId id="664" r:id="rId6"/>
    <p:sldId id="624" r:id="rId7"/>
    <p:sldId id="665" r:id="rId8"/>
    <p:sldId id="623" r:id="rId9"/>
    <p:sldId id="625" r:id="rId10"/>
    <p:sldId id="626" r:id="rId11"/>
    <p:sldId id="677" r:id="rId12"/>
    <p:sldId id="678" r:id="rId13"/>
    <p:sldId id="627" r:id="rId14"/>
    <p:sldId id="680" r:id="rId15"/>
    <p:sldId id="681" r:id="rId16"/>
    <p:sldId id="679" r:id="rId17"/>
    <p:sldId id="628" r:id="rId18"/>
    <p:sldId id="666" r:id="rId19"/>
    <p:sldId id="629" r:id="rId20"/>
    <p:sldId id="630" r:id="rId21"/>
    <p:sldId id="631" r:id="rId22"/>
    <p:sldId id="632" r:id="rId23"/>
    <p:sldId id="633" r:id="rId24"/>
    <p:sldId id="635" r:id="rId25"/>
    <p:sldId id="634" r:id="rId26"/>
    <p:sldId id="636" r:id="rId27"/>
    <p:sldId id="637" r:id="rId28"/>
    <p:sldId id="638" r:id="rId29"/>
    <p:sldId id="639" r:id="rId30"/>
    <p:sldId id="640" r:id="rId31"/>
    <p:sldId id="642" r:id="rId32"/>
    <p:sldId id="641" r:id="rId33"/>
    <p:sldId id="644" r:id="rId34"/>
    <p:sldId id="682" r:id="rId35"/>
    <p:sldId id="643" r:id="rId36"/>
    <p:sldId id="645" r:id="rId37"/>
    <p:sldId id="594" r:id="rId38"/>
    <p:sldId id="721" r:id="rId39"/>
    <p:sldId id="722" r:id="rId40"/>
    <p:sldId id="723" r:id="rId41"/>
    <p:sldId id="724" r:id="rId42"/>
    <p:sldId id="725" r:id="rId43"/>
    <p:sldId id="647" r:id="rId44"/>
    <p:sldId id="727" r:id="rId45"/>
    <p:sldId id="646" r:id="rId46"/>
    <p:sldId id="726" r:id="rId47"/>
    <p:sldId id="648" r:id="rId48"/>
    <p:sldId id="649" r:id="rId49"/>
    <p:sldId id="650" r:id="rId50"/>
    <p:sldId id="651" r:id="rId51"/>
    <p:sldId id="652" r:id="rId52"/>
    <p:sldId id="653" r:id="rId53"/>
    <p:sldId id="654" r:id="rId54"/>
    <p:sldId id="656" r:id="rId55"/>
    <p:sldId id="655" r:id="rId56"/>
    <p:sldId id="657" r:id="rId57"/>
    <p:sldId id="658" r:id="rId58"/>
    <p:sldId id="620" r:id="rId59"/>
    <p:sldId id="684" r:id="rId60"/>
    <p:sldId id="667" r:id="rId61"/>
    <p:sldId id="683" r:id="rId62"/>
    <p:sldId id="685" r:id="rId63"/>
    <p:sldId id="669" r:id="rId64"/>
    <p:sldId id="670" r:id="rId65"/>
    <p:sldId id="672" r:id="rId66"/>
    <p:sldId id="731" r:id="rId67"/>
    <p:sldId id="715" r:id="rId68"/>
    <p:sldId id="730" r:id="rId69"/>
    <p:sldId id="728" r:id="rId70"/>
    <p:sldId id="729" r:id="rId71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2.png"/><Relationship Id="rId1" Type="http://schemas.openxmlformats.org/officeDocument/2006/relationships/image" Target="../media/image101.png"/></Relationships>
</file>

<file path=ppt/diagrams/_rels/data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image" Target="../media/image16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s://tqchen.com/" TargetMode="External"/><Relationship Id="rId2" Type="http://schemas.openxmlformats.org/officeDocument/2006/relationships/hyperlink" Target="https://csd.cmu.edu/people/faculty/tianqi-chen" TargetMode="External"/><Relationship Id="rId1" Type="http://schemas.openxmlformats.org/officeDocument/2006/relationships/hyperlink" Target="https://www.cs.washington.edu/people/faculty/guestrin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tqchen.com/" TargetMode="External"/><Relationship Id="rId1" Type="http://schemas.openxmlformats.org/officeDocument/2006/relationships/hyperlink" Target="https://csd.cmu.edu/people/faculty/tianqi-chen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www.cs.washington.edu/people/faculty/guestrin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Motivation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Theory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Example</a:t>
          </a:r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3610" custLinFactNeighborY="2625"/>
      <dgm:spPr>
        <a:blipFill rotWithShape="1">
          <a:blip xmlns:r="http://schemas.openxmlformats.org/officeDocument/2006/relationships" r:embed="rId2"/>
          <a:srcRect/>
          <a:stretch>
            <a:fillRect t="-26000" b="-26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 rotWithShape="1">
          <a:blip xmlns:r="http://schemas.openxmlformats.org/officeDocument/2006/relationships" r:embed="rId3"/>
          <a:srcRect/>
          <a:stretch>
            <a:fillRect l="-32000" r="-32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258A64-1450-4941-9E98-B18E183A657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245F503-BA39-4B4F-A9DF-622D4E39A2ED}">
      <dgm:prSet phldrT="[Text]" custT="1"/>
      <dgm:spPr/>
      <dgm:t>
        <a:bodyPr/>
        <a:lstStyle/>
        <a:p>
          <a:r>
            <a:rPr lang="en-US" sz="2400" dirty="0"/>
            <a:t>You asked Fred, a junior data scientist, to work on this problem, calculated </a:t>
          </a:r>
          <a:r>
            <a:rPr lang="en-US" sz="2400" i="1" dirty="0"/>
            <a:t>a</a:t>
          </a:r>
          <a:r>
            <a:rPr lang="en-US" sz="2400" dirty="0"/>
            <a:t> regression line, and saved the residuals on a file.</a:t>
          </a:r>
        </a:p>
      </dgm:t>
    </dgm:pt>
    <dgm:pt modelId="{492C9976-C110-419E-A139-FE68BA61CCC1}" type="parTrans" cxnId="{E45C2B15-1E3D-4849-BA31-40C7D97497D1}">
      <dgm:prSet/>
      <dgm:spPr/>
      <dgm:t>
        <a:bodyPr/>
        <a:lstStyle/>
        <a:p>
          <a:endParaRPr lang="en-US"/>
        </a:p>
      </dgm:t>
    </dgm:pt>
    <dgm:pt modelId="{A639A3CE-DC09-4B23-8058-7A7A04B7FD4B}" type="sibTrans" cxnId="{E45C2B15-1E3D-4849-BA31-40C7D97497D1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0587C9FB-1EE1-4443-9DFA-A5DCF49D3EB2}">
      <dgm:prSet phldrT="[Text]" custT="1"/>
      <dgm:spPr/>
      <dgm:t>
        <a:bodyPr/>
        <a:lstStyle/>
        <a:p>
          <a:r>
            <a:rPr lang="en-US" sz="2400" dirty="0"/>
            <a:t>Fred did not think there is a relationship between Y and X, so he trained a linear regression model with only the Intercept term.</a:t>
          </a:r>
        </a:p>
      </dgm:t>
    </dgm:pt>
    <dgm:pt modelId="{09FA5600-4766-4672-A2BE-9D92E350B382}" type="parTrans" cxnId="{D6D42719-F15E-4DC1-BF80-C68135E01FE4}">
      <dgm:prSet/>
      <dgm:spPr/>
      <dgm:t>
        <a:bodyPr/>
        <a:lstStyle/>
        <a:p>
          <a:endParaRPr lang="en-US"/>
        </a:p>
      </dgm:t>
    </dgm:pt>
    <dgm:pt modelId="{68D7E4CC-C32C-4F33-BD44-769DACFAEE83}" type="sibTrans" cxnId="{D6D42719-F15E-4DC1-BF80-C68135E01FE4}">
      <dgm:prSet/>
      <dgm:spPr>
        <a:solidFill>
          <a:srgbClr val="FFFF00"/>
        </a:solidFill>
      </dgm:spPr>
      <dgm:t>
        <a:bodyPr/>
        <a:lstStyle/>
        <a:p>
          <a:endParaRPr lang="en-US"/>
        </a:p>
      </dgm:t>
    </dgm:pt>
    <dgm:pt modelId="{C58F17FD-8470-4852-A5D0-D4FEBE324FBE}">
      <dgm:prSet phldrT="[Text]" custT="1"/>
      <dgm:spPr/>
      <dgm:t>
        <a:bodyPr/>
        <a:lstStyle/>
        <a:p>
          <a:r>
            <a:rPr lang="en-US" sz="2400" dirty="0"/>
            <a:t>Although Fred saved the residuals and the predictor X on a file, Fred did not copy the original target variable Y to the file.</a:t>
          </a:r>
        </a:p>
      </dgm:t>
    </dgm:pt>
    <dgm:pt modelId="{4FA8670B-4E11-4939-AC63-A5CFC73D464F}" type="parTrans" cxnId="{417E54FA-83B3-40C8-BAFB-1AE383443342}">
      <dgm:prSet/>
      <dgm:spPr/>
      <dgm:t>
        <a:bodyPr/>
        <a:lstStyle/>
        <a:p>
          <a:endParaRPr lang="en-US"/>
        </a:p>
      </dgm:t>
    </dgm:pt>
    <dgm:pt modelId="{63357A91-970F-422B-8D6B-24BE33437D6F}" type="sibTrans" cxnId="{417E54FA-83B3-40C8-BAFB-1AE383443342}">
      <dgm:prSet/>
      <dgm:spPr/>
      <dgm:t>
        <a:bodyPr/>
        <a:lstStyle/>
        <a:p>
          <a:endParaRPr lang="en-US"/>
        </a:p>
      </dgm:t>
    </dgm:pt>
    <dgm:pt modelId="{9CAC94C1-B411-445C-B8EE-9ED0106528EF}" type="pres">
      <dgm:prSet presAssocID="{D2258A64-1450-4941-9E98-B18E183A6579}" presName="Name0" presStyleCnt="0">
        <dgm:presLayoutVars>
          <dgm:dir/>
          <dgm:resizeHandles val="exact"/>
        </dgm:presLayoutVars>
      </dgm:prSet>
      <dgm:spPr/>
    </dgm:pt>
    <dgm:pt modelId="{50F90167-420E-4876-915F-23BA6369FF46}" type="pres">
      <dgm:prSet presAssocID="{3245F503-BA39-4B4F-A9DF-622D4E39A2ED}" presName="node" presStyleLbl="node1" presStyleIdx="0" presStyleCnt="3" custScaleY="186264">
        <dgm:presLayoutVars>
          <dgm:bulletEnabled val="1"/>
        </dgm:presLayoutVars>
      </dgm:prSet>
      <dgm:spPr/>
    </dgm:pt>
    <dgm:pt modelId="{967B0EEE-B8EA-45EA-8E97-8CADAC1F0999}" type="pres">
      <dgm:prSet presAssocID="{A639A3CE-DC09-4B23-8058-7A7A04B7FD4B}" presName="sibTrans" presStyleLbl="sibTrans2D1" presStyleIdx="0" presStyleCnt="2"/>
      <dgm:spPr/>
    </dgm:pt>
    <dgm:pt modelId="{A064D9A8-1051-4D96-B331-AACFC4CE8703}" type="pres">
      <dgm:prSet presAssocID="{A639A3CE-DC09-4B23-8058-7A7A04B7FD4B}" presName="connectorText" presStyleLbl="sibTrans2D1" presStyleIdx="0" presStyleCnt="2"/>
      <dgm:spPr/>
    </dgm:pt>
    <dgm:pt modelId="{9AD7C010-6FE2-4D97-A11D-CE83AE383F0B}" type="pres">
      <dgm:prSet presAssocID="{0587C9FB-1EE1-4443-9DFA-A5DCF49D3EB2}" presName="node" presStyleLbl="node1" presStyleIdx="1" presStyleCnt="3" custScaleY="187341">
        <dgm:presLayoutVars>
          <dgm:bulletEnabled val="1"/>
        </dgm:presLayoutVars>
      </dgm:prSet>
      <dgm:spPr/>
    </dgm:pt>
    <dgm:pt modelId="{652AEFC2-7C77-44FA-96CE-56717D7CB921}" type="pres">
      <dgm:prSet presAssocID="{68D7E4CC-C32C-4F33-BD44-769DACFAEE83}" presName="sibTrans" presStyleLbl="sibTrans2D1" presStyleIdx="1" presStyleCnt="2"/>
      <dgm:spPr/>
    </dgm:pt>
    <dgm:pt modelId="{5D57A7D1-EEE6-460C-9FD3-398593E22140}" type="pres">
      <dgm:prSet presAssocID="{68D7E4CC-C32C-4F33-BD44-769DACFAEE83}" presName="connectorText" presStyleLbl="sibTrans2D1" presStyleIdx="1" presStyleCnt="2"/>
      <dgm:spPr/>
    </dgm:pt>
    <dgm:pt modelId="{0FA1709E-3AC7-4605-87D6-AFC162E31F63}" type="pres">
      <dgm:prSet presAssocID="{C58F17FD-8470-4852-A5D0-D4FEBE324FBE}" presName="node" presStyleLbl="node1" presStyleIdx="2" presStyleCnt="3" custScaleY="186264">
        <dgm:presLayoutVars>
          <dgm:bulletEnabled val="1"/>
        </dgm:presLayoutVars>
      </dgm:prSet>
      <dgm:spPr/>
    </dgm:pt>
  </dgm:ptLst>
  <dgm:cxnLst>
    <dgm:cxn modelId="{E45C2B15-1E3D-4849-BA31-40C7D97497D1}" srcId="{D2258A64-1450-4941-9E98-B18E183A6579}" destId="{3245F503-BA39-4B4F-A9DF-622D4E39A2ED}" srcOrd="0" destOrd="0" parTransId="{492C9976-C110-419E-A139-FE68BA61CCC1}" sibTransId="{A639A3CE-DC09-4B23-8058-7A7A04B7FD4B}"/>
    <dgm:cxn modelId="{D6D42719-F15E-4DC1-BF80-C68135E01FE4}" srcId="{D2258A64-1450-4941-9E98-B18E183A6579}" destId="{0587C9FB-1EE1-4443-9DFA-A5DCF49D3EB2}" srcOrd="1" destOrd="0" parTransId="{09FA5600-4766-4672-A2BE-9D92E350B382}" sibTransId="{68D7E4CC-C32C-4F33-BD44-769DACFAEE83}"/>
    <dgm:cxn modelId="{C05D1C67-12D3-4C3A-9EB8-5096A8F837BA}" type="presOf" srcId="{3245F503-BA39-4B4F-A9DF-622D4E39A2ED}" destId="{50F90167-420E-4876-915F-23BA6369FF46}" srcOrd="0" destOrd="0" presId="urn:microsoft.com/office/officeart/2005/8/layout/process1"/>
    <dgm:cxn modelId="{0257AA55-0096-4B60-92C4-EE0C806DED1E}" type="presOf" srcId="{68D7E4CC-C32C-4F33-BD44-769DACFAEE83}" destId="{652AEFC2-7C77-44FA-96CE-56717D7CB921}" srcOrd="0" destOrd="0" presId="urn:microsoft.com/office/officeart/2005/8/layout/process1"/>
    <dgm:cxn modelId="{F1B84557-773D-4F44-A0D9-40C965BABC20}" type="presOf" srcId="{A639A3CE-DC09-4B23-8058-7A7A04B7FD4B}" destId="{A064D9A8-1051-4D96-B331-AACFC4CE8703}" srcOrd="1" destOrd="0" presId="urn:microsoft.com/office/officeart/2005/8/layout/process1"/>
    <dgm:cxn modelId="{6DC47A8A-088E-475A-B175-23279BDBA16C}" type="presOf" srcId="{0587C9FB-1EE1-4443-9DFA-A5DCF49D3EB2}" destId="{9AD7C010-6FE2-4D97-A11D-CE83AE383F0B}" srcOrd="0" destOrd="0" presId="urn:microsoft.com/office/officeart/2005/8/layout/process1"/>
    <dgm:cxn modelId="{59ACEDB2-58EE-4C42-B9E5-5952DC6E5EF4}" type="presOf" srcId="{D2258A64-1450-4941-9E98-B18E183A6579}" destId="{9CAC94C1-B411-445C-B8EE-9ED0106528EF}" srcOrd="0" destOrd="0" presId="urn:microsoft.com/office/officeart/2005/8/layout/process1"/>
    <dgm:cxn modelId="{1282DEBA-6E30-421C-BBFD-87955942933E}" type="presOf" srcId="{68D7E4CC-C32C-4F33-BD44-769DACFAEE83}" destId="{5D57A7D1-EEE6-460C-9FD3-398593E22140}" srcOrd="1" destOrd="0" presId="urn:microsoft.com/office/officeart/2005/8/layout/process1"/>
    <dgm:cxn modelId="{864311BC-DECF-4DC6-9750-041E8BD5D3FA}" type="presOf" srcId="{C58F17FD-8470-4852-A5D0-D4FEBE324FBE}" destId="{0FA1709E-3AC7-4605-87D6-AFC162E31F63}" srcOrd="0" destOrd="0" presId="urn:microsoft.com/office/officeart/2005/8/layout/process1"/>
    <dgm:cxn modelId="{441A4BE2-BE43-4B96-9D79-C59AFE023A79}" type="presOf" srcId="{A639A3CE-DC09-4B23-8058-7A7A04B7FD4B}" destId="{967B0EEE-B8EA-45EA-8E97-8CADAC1F0999}" srcOrd="0" destOrd="0" presId="urn:microsoft.com/office/officeart/2005/8/layout/process1"/>
    <dgm:cxn modelId="{417E54FA-83B3-40C8-BAFB-1AE383443342}" srcId="{D2258A64-1450-4941-9E98-B18E183A6579}" destId="{C58F17FD-8470-4852-A5D0-D4FEBE324FBE}" srcOrd="2" destOrd="0" parTransId="{4FA8670B-4E11-4939-AC63-A5CFC73D464F}" sibTransId="{63357A91-970F-422B-8D6B-24BE33437D6F}"/>
    <dgm:cxn modelId="{BC96A0FF-520C-4C76-9461-DA0BF4BF1BCB}" type="presParOf" srcId="{9CAC94C1-B411-445C-B8EE-9ED0106528EF}" destId="{50F90167-420E-4876-915F-23BA6369FF46}" srcOrd="0" destOrd="0" presId="urn:microsoft.com/office/officeart/2005/8/layout/process1"/>
    <dgm:cxn modelId="{199EBBB9-94E2-4D3D-B0B6-48B4C64BBBEF}" type="presParOf" srcId="{9CAC94C1-B411-445C-B8EE-9ED0106528EF}" destId="{967B0EEE-B8EA-45EA-8E97-8CADAC1F0999}" srcOrd="1" destOrd="0" presId="urn:microsoft.com/office/officeart/2005/8/layout/process1"/>
    <dgm:cxn modelId="{CA491D8F-11CA-4CF4-8D51-E3F5CDBEA6C7}" type="presParOf" srcId="{967B0EEE-B8EA-45EA-8E97-8CADAC1F0999}" destId="{A064D9A8-1051-4D96-B331-AACFC4CE8703}" srcOrd="0" destOrd="0" presId="urn:microsoft.com/office/officeart/2005/8/layout/process1"/>
    <dgm:cxn modelId="{2D5E34BB-BCE1-4901-B568-332FAF958631}" type="presParOf" srcId="{9CAC94C1-B411-445C-B8EE-9ED0106528EF}" destId="{9AD7C010-6FE2-4D97-A11D-CE83AE383F0B}" srcOrd="2" destOrd="0" presId="urn:microsoft.com/office/officeart/2005/8/layout/process1"/>
    <dgm:cxn modelId="{DB121C31-EA23-49AE-AF88-21E2A21C7EB4}" type="presParOf" srcId="{9CAC94C1-B411-445C-B8EE-9ED0106528EF}" destId="{652AEFC2-7C77-44FA-96CE-56717D7CB921}" srcOrd="3" destOrd="0" presId="urn:microsoft.com/office/officeart/2005/8/layout/process1"/>
    <dgm:cxn modelId="{89280BC1-4BBB-4766-9C5C-B25402E02AE3}" type="presParOf" srcId="{652AEFC2-7C77-44FA-96CE-56717D7CB921}" destId="{5D57A7D1-EEE6-460C-9FD3-398593E22140}" srcOrd="0" destOrd="0" presId="urn:microsoft.com/office/officeart/2005/8/layout/process1"/>
    <dgm:cxn modelId="{6046EE43-C261-4D78-A9D8-A9FB1A68A697}" type="presParOf" srcId="{9CAC94C1-B411-445C-B8EE-9ED0106528EF}" destId="{0FA1709E-3AC7-4605-87D6-AFC162E31F6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250F60-829A-4650-A83E-61FE5AD8CDB6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5292E99-DCEA-4C1A-BD13-DDC2460D707C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dirty="0"/>
                <a:t>You </a:t>
              </a:r>
              <a:r>
                <a:rPr lang="en-US" b="1" dirty="0"/>
                <a:t>do</a:t>
              </a:r>
              <a:r>
                <a:rPr lang="en-US" dirty="0"/>
                <a:t> believe that there is a weak relationship between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en-US" dirty="0"/>
                <a:t> and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𝑦</m:t>
                  </m:r>
                </m:oMath>
              </a14:m>
              <a:r>
                <a:rPr lang="en-US" dirty="0"/>
                <a:t>.  You want to recover the original regression line.</a:t>
              </a:r>
            </a:p>
          </dgm:t>
        </dgm:pt>
      </mc:Choice>
      <mc:Fallback xmlns="">
        <dgm:pt modelId="{95292E99-DCEA-4C1A-BD13-DDC2460D707C}">
          <dgm:prSet phldrT="[Text]"/>
          <dgm:spPr>
            <a:solidFill>
              <a:srgbClr val="00B050"/>
            </a:solidFill>
          </dgm:spPr>
          <dgm:t>
            <a:bodyPr/>
            <a:lstStyle/>
            <a:p>
              <a:r>
                <a:rPr lang="en-US" dirty="0"/>
                <a:t>You </a:t>
              </a:r>
              <a:r>
                <a:rPr lang="en-US" b="1" dirty="0"/>
                <a:t>do</a:t>
              </a:r>
              <a:r>
                <a:rPr lang="en-US" dirty="0"/>
                <a:t> believe that there is a weak relationship between </a:t>
              </a:r>
              <a:r>
                <a:rPr lang="en-US" i="0" dirty="0">
                  <a:latin typeface="Cambria Math" panose="02040503050406030204" pitchFamily="18" charset="0"/>
                </a:rPr>
                <a:t>𝑥</a:t>
              </a:r>
              <a:r>
                <a:rPr lang="en-US" dirty="0"/>
                <a:t> and </a:t>
              </a:r>
              <a:r>
                <a:rPr lang="en-US" i="0" dirty="0">
                  <a:latin typeface="Cambria Math" panose="02040503050406030204" pitchFamily="18" charset="0"/>
                </a:rPr>
                <a:t>𝑦</a:t>
              </a:r>
              <a:r>
                <a:rPr lang="en-US" dirty="0"/>
                <a:t>.  You want to recover the original regression line.</a:t>
              </a:r>
            </a:p>
          </dgm:t>
        </dgm:pt>
      </mc:Fallback>
    </mc:AlternateContent>
    <dgm:pt modelId="{66B235A2-9A91-4AA7-994A-DF2621BE6348}" type="parTrans" cxnId="{9325FCCD-98AB-4D3E-A525-0D555AD363F0}">
      <dgm:prSet/>
      <dgm:spPr/>
      <dgm:t>
        <a:bodyPr/>
        <a:lstStyle/>
        <a:p>
          <a:endParaRPr lang="en-US"/>
        </a:p>
      </dgm:t>
    </dgm:pt>
    <dgm:pt modelId="{57A0DD70-09D9-4C3A-9A86-7A5DCC3ACF77}" type="sibTrans" cxnId="{9325FCCD-98AB-4D3E-A525-0D555AD363F0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B28C08-F233-4163-9902-B320AB0CC814}">
          <dgm:prSet phldrT="[Text]"/>
          <dgm:spPr/>
          <dgm:t>
            <a:bodyPr/>
            <a:lstStyle/>
            <a:p>
              <a:r>
                <a:rPr lang="en-US" dirty="0"/>
                <a:t>How can you build the original regression line without the original target variable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𝑦</m:t>
                  </m:r>
                </m:oMath>
              </a14:m>
              <a:r>
                <a:rPr lang="en-US" dirty="0"/>
                <a:t>?</a:t>
              </a:r>
            </a:p>
          </dgm:t>
        </dgm:pt>
      </mc:Choice>
      <mc:Fallback xmlns="">
        <dgm:pt modelId="{3BB28C08-F233-4163-9902-B320AB0CC814}">
          <dgm:prSet phldrT="[Text]"/>
          <dgm:spPr/>
          <dgm:t>
            <a:bodyPr/>
            <a:lstStyle/>
            <a:p>
              <a:r>
                <a:rPr lang="en-US" dirty="0"/>
                <a:t>How can you build the original regression line without the original target variable </a:t>
              </a:r>
              <a:r>
                <a:rPr lang="en-US" i="0" dirty="0">
                  <a:latin typeface="Cambria Math" panose="02040503050406030204" pitchFamily="18" charset="0"/>
                </a:rPr>
                <a:t>𝑦</a:t>
              </a:r>
              <a:r>
                <a:rPr lang="en-US" dirty="0"/>
                <a:t>?</a:t>
              </a:r>
            </a:p>
          </dgm:t>
        </dgm:pt>
      </mc:Fallback>
    </mc:AlternateContent>
    <dgm:pt modelId="{7D716E56-C8A2-4217-A280-76E4FB6BB45B}" type="parTrans" cxnId="{69660D23-D479-4110-8C2E-C4658F53F8EA}">
      <dgm:prSet/>
      <dgm:spPr/>
      <dgm:t>
        <a:bodyPr/>
        <a:lstStyle/>
        <a:p>
          <a:endParaRPr lang="en-US"/>
        </a:p>
      </dgm:t>
    </dgm:pt>
    <dgm:pt modelId="{BBE15DF1-9710-4DB2-8202-6F2AC7050860}" type="sibTrans" cxnId="{69660D23-D479-4110-8C2E-C4658F53F8EA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629B975-B0D2-4C37-A5D9-EBA9E71D5CC6}">
          <dgm:prSet phldrT="[Text]"/>
          <dgm:spPr/>
          <dgm:t>
            <a:bodyPr/>
            <a:lstStyle/>
            <a:p>
              <a:r>
                <a:rPr lang="en-US" dirty="0"/>
                <a:t>The solution is to build a regression line of the residuals 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𝑥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7629B975-B0D2-4C37-A5D9-EBA9E71D5CC6}">
          <dgm:prSet phldrT="[Text]"/>
          <dgm:spPr/>
          <dgm:t>
            <a:bodyPr/>
            <a:lstStyle/>
            <a:p>
              <a:r>
                <a:rPr lang="en-US" dirty="0"/>
                <a:t>The solution is to build a regression line of the residuals on </a:t>
              </a:r>
              <a:r>
                <a:rPr lang="en-US" i="0" dirty="0">
                  <a:latin typeface="Cambria Math" panose="02040503050406030204" pitchFamily="18" charset="0"/>
                </a:rPr>
                <a:t>𝑥</a:t>
              </a:r>
              <a:r>
                <a:rPr lang="en-US" dirty="0"/>
                <a:t>.</a:t>
              </a:r>
            </a:p>
          </dgm:t>
        </dgm:pt>
      </mc:Fallback>
    </mc:AlternateContent>
    <dgm:pt modelId="{AF25710E-A970-46CA-823B-F8907F1F6C56}" type="parTrans" cxnId="{195B0AC7-4EBB-4036-9BFA-58B66A981B6B}">
      <dgm:prSet/>
      <dgm:spPr/>
      <dgm:t>
        <a:bodyPr/>
        <a:lstStyle/>
        <a:p>
          <a:endParaRPr lang="en-US"/>
        </a:p>
      </dgm:t>
    </dgm:pt>
    <dgm:pt modelId="{2BD595ED-A853-45CE-AAAB-BCEA711549D6}" type="sibTrans" cxnId="{195B0AC7-4EBB-4036-9BFA-58B66A981B6B}">
      <dgm:prSet/>
      <dgm:spPr/>
      <dgm:t>
        <a:bodyPr/>
        <a:lstStyle/>
        <a:p>
          <a:endParaRPr lang="en-US"/>
        </a:p>
      </dgm:t>
    </dgm:pt>
    <dgm:pt modelId="{90FDA68F-341C-491F-A15E-90B80354FD47}" type="pres">
      <dgm:prSet presAssocID="{7A250F60-829A-4650-A83E-61FE5AD8CDB6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D9B64695-3D18-44FF-88B0-8F77A6F5B775}" type="pres">
      <dgm:prSet presAssocID="{7A250F60-829A-4650-A83E-61FE5AD8CDB6}" presName="dummyMaxCanvas" presStyleCnt="0">
        <dgm:presLayoutVars/>
      </dgm:prSet>
      <dgm:spPr/>
    </dgm:pt>
    <dgm:pt modelId="{680DE6E1-AC4D-45DC-A42E-81506E2C759B}" type="pres">
      <dgm:prSet presAssocID="{7A250F60-829A-4650-A83E-61FE5AD8CDB6}" presName="ThreeNodes_1" presStyleLbl="node1" presStyleIdx="0" presStyleCnt="3">
        <dgm:presLayoutVars>
          <dgm:bulletEnabled val="1"/>
        </dgm:presLayoutVars>
      </dgm:prSet>
      <dgm:spPr/>
    </dgm:pt>
    <dgm:pt modelId="{A582814C-F0C1-4892-809D-50A3D6FC20F4}" type="pres">
      <dgm:prSet presAssocID="{7A250F60-829A-4650-A83E-61FE5AD8CDB6}" presName="ThreeNodes_2" presStyleLbl="node1" presStyleIdx="1" presStyleCnt="3">
        <dgm:presLayoutVars>
          <dgm:bulletEnabled val="1"/>
        </dgm:presLayoutVars>
      </dgm:prSet>
      <dgm:spPr/>
    </dgm:pt>
    <dgm:pt modelId="{11CD3E6D-7F64-4160-A2C3-EE2AA9FA4E46}" type="pres">
      <dgm:prSet presAssocID="{7A250F60-829A-4650-A83E-61FE5AD8CDB6}" presName="ThreeNodes_3" presStyleLbl="node1" presStyleIdx="2" presStyleCnt="3">
        <dgm:presLayoutVars>
          <dgm:bulletEnabled val="1"/>
        </dgm:presLayoutVars>
      </dgm:prSet>
      <dgm:spPr/>
    </dgm:pt>
    <dgm:pt modelId="{5CB8B856-1D36-446D-AB21-4B086C2C3EF9}" type="pres">
      <dgm:prSet presAssocID="{7A250F60-829A-4650-A83E-61FE5AD8CDB6}" presName="ThreeConn_1-2" presStyleLbl="fgAccFollowNode1" presStyleIdx="0" presStyleCnt="2">
        <dgm:presLayoutVars>
          <dgm:bulletEnabled val="1"/>
        </dgm:presLayoutVars>
      </dgm:prSet>
      <dgm:spPr/>
    </dgm:pt>
    <dgm:pt modelId="{CE3F984A-2671-4C25-927C-5659C8E21D85}" type="pres">
      <dgm:prSet presAssocID="{7A250F60-829A-4650-A83E-61FE5AD8CDB6}" presName="ThreeConn_2-3" presStyleLbl="fgAccFollowNode1" presStyleIdx="1" presStyleCnt="2">
        <dgm:presLayoutVars>
          <dgm:bulletEnabled val="1"/>
        </dgm:presLayoutVars>
      </dgm:prSet>
      <dgm:spPr/>
    </dgm:pt>
    <dgm:pt modelId="{80187D35-BEC3-4203-A9D4-FD0E5E4DE0B4}" type="pres">
      <dgm:prSet presAssocID="{7A250F60-829A-4650-A83E-61FE5AD8CDB6}" presName="ThreeNodes_1_text" presStyleLbl="node1" presStyleIdx="2" presStyleCnt="3">
        <dgm:presLayoutVars>
          <dgm:bulletEnabled val="1"/>
        </dgm:presLayoutVars>
      </dgm:prSet>
      <dgm:spPr/>
    </dgm:pt>
    <dgm:pt modelId="{92BE73AC-C6AA-43F6-AC19-D662F482D288}" type="pres">
      <dgm:prSet presAssocID="{7A250F60-829A-4650-A83E-61FE5AD8CDB6}" presName="ThreeNodes_2_text" presStyleLbl="node1" presStyleIdx="2" presStyleCnt="3">
        <dgm:presLayoutVars>
          <dgm:bulletEnabled val="1"/>
        </dgm:presLayoutVars>
      </dgm:prSet>
      <dgm:spPr/>
    </dgm:pt>
    <dgm:pt modelId="{EC101EB9-960F-428A-9B93-6444795881A1}" type="pres">
      <dgm:prSet presAssocID="{7A250F60-829A-4650-A83E-61FE5AD8CDB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39C970C-DA02-41D5-98E0-86DE1034BFFF}" type="presOf" srcId="{7629B975-B0D2-4C37-A5D9-EBA9E71D5CC6}" destId="{11CD3E6D-7F64-4160-A2C3-EE2AA9FA4E46}" srcOrd="0" destOrd="0" presId="urn:microsoft.com/office/officeart/2005/8/layout/vProcess5"/>
    <dgm:cxn modelId="{69660D23-D479-4110-8C2E-C4658F53F8EA}" srcId="{7A250F60-829A-4650-A83E-61FE5AD8CDB6}" destId="{3BB28C08-F233-4163-9902-B320AB0CC814}" srcOrd="1" destOrd="0" parTransId="{7D716E56-C8A2-4217-A280-76E4FB6BB45B}" sibTransId="{BBE15DF1-9710-4DB2-8202-6F2AC7050860}"/>
    <dgm:cxn modelId="{E1E2EA24-B0C4-40FB-BAFE-387D5A8DAC04}" type="presOf" srcId="{7629B975-B0D2-4C37-A5D9-EBA9E71D5CC6}" destId="{EC101EB9-960F-428A-9B93-6444795881A1}" srcOrd="1" destOrd="0" presId="urn:microsoft.com/office/officeart/2005/8/layout/vProcess5"/>
    <dgm:cxn modelId="{4230043A-5919-4AF3-AF29-47022BD0B01A}" type="presOf" srcId="{95292E99-DCEA-4C1A-BD13-DDC2460D707C}" destId="{80187D35-BEC3-4203-A9D4-FD0E5E4DE0B4}" srcOrd="1" destOrd="0" presId="urn:microsoft.com/office/officeart/2005/8/layout/vProcess5"/>
    <dgm:cxn modelId="{93194355-9302-4730-8381-021FF88325F8}" type="presOf" srcId="{95292E99-DCEA-4C1A-BD13-DDC2460D707C}" destId="{680DE6E1-AC4D-45DC-A42E-81506E2C759B}" srcOrd="0" destOrd="0" presId="urn:microsoft.com/office/officeart/2005/8/layout/vProcess5"/>
    <dgm:cxn modelId="{30B29FB4-2710-4A91-A646-CC11DE935A07}" type="presOf" srcId="{BBE15DF1-9710-4DB2-8202-6F2AC7050860}" destId="{CE3F984A-2671-4C25-927C-5659C8E21D85}" srcOrd="0" destOrd="0" presId="urn:microsoft.com/office/officeart/2005/8/layout/vProcess5"/>
    <dgm:cxn modelId="{BEE66BC5-0B6C-471F-996F-7F486CAAE478}" type="presOf" srcId="{7A250F60-829A-4650-A83E-61FE5AD8CDB6}" destId="{90FDA68F-341C-491F-A15E-90B80354FD47}" srcOrd="0" destOrd="0" presId="urn:microsoft.com/office/officeart/2005/8/layout/vProcess5"/>
    <dgm:cxn modelId="{195B0AC7-4EBB-4036-9BFA-58B66A981B6B}" srcId="{7A250F60-829A-4650-A83E-61FE5AD8CDB6}" destId="{7629B975-B0D2-4C37-A5D9-EBA9E71D5CC6}" srcOrd="2" destOrd="0" parTransId="{AF25710E-A970-46CA-823B-F8907F1F6C56}" sibTransId="{2BD595ED-A853-45CE-AAAB-BCEA711549D6}"/>
    <dgm:cxn modelId="{9325FCCD-98AB-4D3E-A525-0D555AD363F0}" srcId="{7A250F60-829A-4650-A83E-61FE5AD8CDB6}" destId="{95292E99-DCEA-4C1A-BD13-DDC2460D707C}" srcOrd="0" destOrd="0" parTransId="{66B235A2-9A91-4AA7-994A-DF2621BE6348}" sibTransId="{57A0DD70-09D9-4C3A-9A86-7A5DCC3ACF77}"/>
    <dgm:cxn modelId="{3ED668D0-B24C-43D9-BEB1-99D2336B2341}" type="presOf" srcId="{57A0DD70-09D9-4C3A-9A86-7A5DCC3ACF77}" destId="{5CB8B856-1D36-446D-AB21-4B086C2C3EF9}" srcOrd="0" destOrd="0" presId="urn:microsoft.com/office/officeart/2005/8/layout/vProcess5"/>
    <dgm:cxn modelId="{BD24D6D5-383A-4951-A8F8-7127CB619E2A}" type="presOf" srcId="{3BB28C08-F233-4163-9902-B320AB0CC814}" destId="{A582814C-F0C1-4892-809D-50A3D6FC20F4}" srcOrd="0" destOrd="0" presId="urn:microsoft.com/office/officeart/2005/8/layout/vProcess5"/>
    <dgm:cxn modelId="{E983C5F3-38E1-45D1-828E-E8B404252C44}" type="presOf" srcId="{3BB28C08-F233-4163-9902-B320AB0CC814}" destId="{92BE73AC-C6AA-43F6-AC19-D662F482D288}" srcOrd="1" destOrd="0" presId="urn:microsoft.com/office/officeart/2005/8/layout/vProcess5"/>
    <dgm:cxn modelId="{13861EC1-24B5-4CCD-BA9F-961BF95D9708}" type="presParOf" srcId="{90FDA68F-341C-491F-A15E-90B80354FD47}" destId="{D9B64695-3D18-44FF-88B0-8F77A6F5B775}" srcOrd="0" destOrd="0" presId="urn:microsoft.com/office/officeart/2005/8/layout/vProcess5"/>
    <dgm:cxn modelId="{7C9B63E2-8A0A-4880-9D54-776CAEBD71C8}" type="presParOf" srcId="{90FDA68F-341C-491F-A15E-90B80354FD47}" destId="{680DE6E1-AC4D-45DC-A42E-81506E2C759B}" srcOrd="1" destOrd="0" presId="urn:microsoft.com/office/officeart/2005/8/layout/vProcess5"/>
    <dgm:cxn modelId="{91C47B34-063F-4746-AB08-E2A934CE8508}" type="presParOf" srcId="{90FDA68F-341C-491F-A15E-90B80354FD47}" destId="{A582814C-F0C1-4892-809D-50A3D6FC20F4}" srcOrd="2" destOrd="0" presId="urn:microsoft.com/office/officeart/2005/8/layout/vProcess5"/>
    <dgm:cxn modelId="{779BE01B-D210-4D91-8156-FA59FBBBA257}" type="presParOf" srcId="{90FDA68F-341C-491F-A15E-90B80354FD47}" destId="{11CD3E6D-7F64-4160-A2C3-EE2AA9FA4E46}" srcOrd="3" destOrd="0" presId="urn:microsoft.com/office/officeart/2005/8/layout/vProcess5"/>
    <dgm:cxn modelId="{33D589D6-0F89-437D-8386-D15E0DF05408}" type="presParOf" srcId="{90FDA68F-341C-491F-A15E-90B80354FD47}" destId="{5CB8B856-1D36-446D-AB21-4B086C2C3EF9}" srcOrd="4" destOrd="0" presId="urn:microsoft.com/office/officeart/2005/8/layout/vProcess5"/>
    <dgm:cxn modelId="{4783DE26-0940-42A7-9372-F667D28F0857}" type="presParOf" srcId="{90FDA68F-341C-491F-A15E-90B80354FD47}" destId="{CE3F984A-2671-4C25-927C-5659C8E21D85}" srcOrd="5" destOrd="0" presId="urn:microsoft.com/office/officeart/2005/8/layout/vProcess5"/>
    <dgm:cxn modelId="{DB93046E-27BA-4BEA-9C5B-0DA8676D0BE8}" type="presParOf" srcId="{90FDA68F-341C-491F-A15E-90B80354FD47}" destId="{80187D35-BEC3-4203-A9D4-FD0E5E4DE0B4}" srcOrd="6" destOrd="0" presId="urn:microsoft.com/office/officeart/2005/8/layout/vProcess5"/>
    <dgm:cxn modelId="{C47F52B7-F99E-4AEB-9D3C-53702E7AE2A9}" type="presParOf" srcId="{90FDA68F-341C-491F-A15E-90B80354FD47}" destId="{92BE73AC-C6AA-43F6-AC19-D662F482D288}" srcOrd="7" destOrd="0" presId="urn:microsoft.com/office/officeart/2005/8/layout/vProcess5"/>
    <dgm:cxn modelId="{ED2E6741-FB2C-48BB-960A-CFE9B7283200}" type="presParOf" srcId="{90FDA68F-341C-491F-A15E-90B80354FD47}" destId="{EC101EB9-960F-428A-9B93-644479588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250F60-829A-4650-A83E-61FE5AD8CDB6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5292E99-DCEA-4C1A-BD13-DDC2460D707C}">
      <dgm:prSet phldrT="[Text]"/>
      <dgm:spPr>
        <a:blipFill>
          <a:blip xmlns:r="http://schemas.openxmlformats.org/officeDocument/2006/relationships" r:embed="rId1"/>
          <a:stretch>
            <a:fillRect r="-81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6B235A2-9A91-4AA7-994A-DF2621BE6348}" type="parTrans" cxnId="{9325FCCD-98AB-4D3E-A525-0D555AD363F0}">
      <dgm:prSet/>
      <dgm:spPr/>
      <dgm:t>
        <a:bodyPr/>
        <a:lstStyle/>
        <a:p>
          <a:endParaRPr lang="en-US"/>
        </a:p>
      </dgm:t>
    </dgm:pt>
    <dgm:pt modelId="{57A0DD70-09D9-4C3A-9A86-7A5DCC3ACF77}" type="sibTrans" cxnId="{9325FCCD-98AB-4D3E-A525-0D555AD363F0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3BB28C08-F233-4163-9902-B320AB0CC814}">
      <dgm:prSet phldrT="[Text]"/>
      <dgm:spPr>
        <a:blipFill>
          <a:blip xmlns:r="http://schemas.openxmlformats.org/officeDocument/2006/relationships" r:embed="rId2"/>
          <a:stretch>
            <a:fillRect r="-54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D716E56-C8A2-4217-A280-76E4FB6BB45B}" type="parTrans" cxnId="{69660D23-D479-4110-8C2E-C4658F53F8EA}">
      <dgm:prSet/>
      <dgm:spPr/>
      <dgm:t>
        <a:bodyPr/>
        <a:lstStyle/>
        <a:p>
          <a:endParaRPr lang="en-US"/>
        </a:p>
      </dgm:t>
    </dgm:pt>
    <dgm:pt modelId="{BBE15DF1-9710-4DB2-8202-6F2AC7050860}" type="sibTrans" cxnId="{69660D23-D479-4110-8C2E-C4658F53F8EA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7629B975-B0D2-4C37-A5D9-EBA9E71D5CC6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F25710E-A970-46CA-823B-F8907F1F6C56}" type="parTrans" cxnId="{195B0AC7-4EBB-4036-9BFA-58B66A981B6B}">
      <dgm:prSet/>
      <dgm:spPr/>
      <dgm:t>
        <a:bodyPr/>
        <a:lstStyle/>
        <a:p>
          <a:endParaRPr lang="en-US"/>
        </a:p>
      </dgm:t>
    </dgm:pt>
    <dgm:pt modelId="{2BD595ED-A853-45CE-AAAB-BCEA711549D6}" type="sibTrans" cxnId="{195B0AC7-4EBB-4036-9BFA-58B66A981B6B}">
      <dgm:prSet/>
      <dgm:spPr/>
      <dgm:t>
        <a:bodyPr/>
        <a:lstStyle/>
        <a:p>
          <a:endParaRPr lang="en-US"/>
        </a:p>
      </dgm:t>
    </dgm:pt>
    <dgm:pt modelId="{90FDA68F-341C-491F-A15E-90B80354FD47}" type="pres">
      <dgm:prSet presAssocID="{7A250F60-829A-4650-A83E-61FE5AD8CDB6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D9B64695-3D18-44FF-88B0-8F77A6F5B775}" type="pres">
      <dgm:prSet presAssocID="{7A250F60-829A-4650-A83E-61FE5AD8CDB6}" presName="dummyMaxCanvas" presStyleCnt="0">
        <dgm:presLayoutVars/>
      </dgm:prSet>
      <dgm:spPr/>
    </dgm:pt>
    <dgm:pt modelId="{680DE6E1-AC4D-45DC-A42E-81506E2C759B}" type="pres">
      <dgm:prSet presAssocID="{7A250F60-829A-4650-A83E-61FE5AD8CDB6}" presName="ThreeNodes_1" presStyleLbl="node1" presStyleIdx="0" presStyleCnt="3">
        <dgm:presLayoutVars>
          <dgm:bulletEnabled val="1"/>
        </dgm:presLayoutVars>
      </dgm:prSet>
      <dgm:spPr/>
    </dgm:pt>
    <dgm:pt modelId="{A582814C-F0C1-4892-809D-50A3D6FC20F4}" type="pres">
      <dgm:prSet presAssocID="{7A250F60-829A-4650-A83E-61FE5AD8CDB6}" presName="ThreeNodes_2" presStyleLbl="node1" presStyleIdx="1" presStyleCnt="3">
        <dgm:presLayoutVars>
          <dgm:bulletEnabled val="1"/>
        </dgm:presLayoutVars>
      </dgm:prSet>
      <dgm:spPr/>
    </dgm:pt>
    <dgm:pt modelId="{11CD3E6D-7F64-4160-A2C3-EE2AA9FA4E46}" type="pres">
      <dgm:prSet presAssocID="{7A250F60-829A-4650-A83E-61FE5AD8CDB6}" presName="ThreeNodes_3" presStyleLbl="node1" presStyleIdx="2" presStyleCnt="3">
        <dgm:presLayoutVars>
          <dgm:bulletEnabled val="1"/>
        </dgm:presLayoutVars>
      </dgm:prSet>
      <dgm:spPr/>
    </dgm:pt>
    <dgm:pt modelId="{5CB8B856-1D36-446D-AB21-4B086C2C3EF9}" type="pres">
      <dgm:prSet presAssocID="{7A250F60-829A-4650-A83E-61FE5AD8CDB6}" presName="ThreeConn_1-2" presStyleLbl="fgAccFollowNode1" presStyleIdx="0" presStyleCnt="2">
        <dgm:presLayoutVars>
          <dgm:bulletEnabled val="1"/>
        </dgm:presLayoutVars>
      </dgm:prSet>
      <dgm:spPr/>
    </dgm:pt>
    <dgm:pt modelId="{CE3F984A-2671-4C25-927C-5659C8E21D85}" type="pres">
      <dgm:prSet presAssocID="{7A250F60-829A-4650-A83E-61FE5AD8CDB6}" presName="ThreeConn_2-3" presStyleLbl="fgAccFollowNode1" presStyleIdx="1" presStyleCnt="2">
        <dgm:presLayoutVars>
          <dgm:bulletEnabled val="1"/>
        </dgm:presLayoutVars>
      </dgm:prSet>
      <dgm:spPr/>
    </dgm:pt>
    <dgm:pt modelId="{80187D35-BEC3-4203-A9D4-FD0E5E4DE0B4}" type="pres">
      <dgm:prSet presAssocID="{7A250F60-829A-4650-A83E-61FE5AD8CDB6}" presName="ThreeNodes_1_text" presStyleLbl="node1" presStyleIdx="2" presStyleCnt="3">
        <dgm:presLayoutVars>
          <dgm:bulletEnabled val="1"/>
        </dgm:presLayoutVars>
      </dgm:prSet>
      <dgm:spPr/>
    </dgm:pt>
    <dgm:pt modelId="{92BE73AC-C6AA-43F6-AC19-D662F482D288}" type="pres">
      <dgm:prSet presAssocID="{7A250F60-829A-4650-A83E-61FE5AD8CDB6}" presName="ThreeNodes_2_text" presStyleLbl="node1" presStyleIdx="2" presStyleCnt="3">
        <dgm:presLayoutVars>
          <dgm:bulletEnabled val="1"/>
        </dgm:presLayoutVars>
      </dgm:prSet>
      <dgm:spPr/>
    </dgm:pt>
    <dgm:pt modelId="{EC101EB9-960F-428A-9B93-6444795881A1}" type="pres">
      <dgm:prSet presAssocID="{7A250F60-829A-4650-A83E-61FE5AD8CDB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39C970C-DA02-41D5-98E0-86DE1034BFFF}" type="presOf" srcId="{7629B975-B0D2-4C37-A5D9-EBA9E71D5CC6}" destId="{11CD3E6D-7F64-4160-A2C3-EE2AA9FA4E46}" srcOrd="0" destOrd="0" presId="urn:microsoft.com/office/officeart/2005/8/layout/vProcess5"/>
    <dgm:cxn modelId="{69660D23-D479-4110-8C2E-C4658F53F8EA}" srcId="{7A250F60-829A-4650-A83E-61FE5AD8CDB6}" destId="{3BB28C08-F233-4163-9902-B320AB0CC814}" srcOrd="1" destOrd="0" parTransId="{7D716E56-C8A2-4217-A280-76E4FB6BB45B}" sibTransId="{BBE15DF1-9710-4DB2-8202-6F2AC7050860}"/>
    <dgm:cxn modelId="{E1E2EA24-B0C4-40FB-BAFE-387D5A8DAC04}" type="presOf" srcId="{7629B975-B0D2-4C37-A5D9-EBA9E71D5CC6}" destId="{EC101EB9-960F-428A-9B93-6444795881A1}" srcOrd="1" destOrd="0" presId="urn:microsoft.com/office/officeart/2005/8/layout/vProcess5"/>
    <dgm:cxn modelId="{4230043A-5919-4AF3-AF29-47022BD0B01A}" type="presOf" srcId="{95292E99-DCEA-4C1A-BD13-DDC2460D707C}" destId="{80187D35-BEC3-4203-A9D4-FD0E5E4DE0B4}" srcOrd="1" destOrd="0" presId="urn:microsoft.com/office/officeart/2005/8/layout/vProcess5"/>
    <dgm:cxn modelId="{93194355-9302-4730-8381-021FF88325F8}" type="presOf" srcId="{95292E99-DCEA-4C1A-BD13-DDC2460D707C}" destId="{680DE6E1-AC4D-45DC-A42E-81506E2C759B}" srcOrd="0" destOrd="0" presId="urn:microsoft.com/office/officeart/2005/8/layout/vProcess5"/>
    <dgm:cxn modelId="{30B29FB4-2710-4A91-A646-CC11DE935A07}" type="presOf" srcId="{BBE15DF1-9710-4DB2-8202-6F2AC7050860}" destId="{CE3F984A-2671-4C25-927C-5659C8E21D85}" srcOrd="0" destOrd="0" presId="urn:microsoft.com/office/officeart/2005/8/layout/vProcess5"/>
    <dgm:cxn modelId="{BEE66BC5-0B6C-471F-996F-7F486CAAE478}" type="presOf" srcId="{7A250F60-829A-4650-A83E-61FE5AD8CDB6}" destId="{90FDA68F-341C-491F-A15E-90B80354FD47}" srcOrd="0" destOrd="0" presId="urn:microsoft.com/office/officeart/2005/8/layout/vProcess5"/>
    <dgm:cxn modelId="{195B0AC7-4EBB-4036-9BFA-58B66A981B6B}" srcId="{7A250F60-829A-4650-A83E-61FE5AD8CDB6}" destId="{7629B975-B0D2-4C37-A5D9-EBA9E71D5CC6}" srcOrd="2" destOrd="0" parTransId="{AF25710E-A970-46CA-823B-F8907F1F6C56}" sibTransId="{2BD595ED-A853-45CE-AAAB-BCEA711549D6}"/>
    <dgm:cxn modelId="{9325FCCD-98AB-4D3E-A525-0D555AD363F0}" srcId="{7A250F60-829A-4650-A83E-61FE5AD8CDB6}" destId="{95292E99-DCEA-4C1A-BD13-DDC2460D707C}" srcOrd="0" destOrd="0" parTransId="{66B235A2-9A91-4AA7-994A-DF2621BE6348}" sibTransId="{57A0DD70-09D9-4C3A-9A86-7A5DCC3ACF77}"/>
    <dgm:cxn modelId="{3ED668D0-B24C-43D9-BEB1-99D2336B2341}" type="presOf" srcId="{57A0DD70-09D9-4C3A-9A86-7A5DCC3ACF77}" destId="{5CB8B856-1D36-446D-AB21-4B086C2C3EF9}" srcOrd="0" destOrd="0" presId="urn:microsoft.com/office/officeart/2005/8/layout/vProcess5"/>
    <dgm:cxn modelId="{BD24D6D5-383A-4951-A8F8-7127CB619E2A}" type="presOf" srcId="{3BB28C08-F233-4163-9902-B320AB0CC814}" destId="{A582814C-F0C1-4892-809D-50A3D6FC20F4}" srcOrd="0" destOrd="0" presId="urn:microsoft.com/office/officeart/2005/8/layout/vProcess5"/>
    <dgm:cxn modelId="{E983C5F3-38E1-45D1-828E-E8B404252C44}" type="presOf" srcId="{3BB28C08-F233-4163-9902-B320AB0CC814}" destId="{92BE73AC-C6AA-43F6-AC19-D662F482D288}" srcOrd="1" destOrd="0" presId="urn:microsoft.com/office/officeart/2005/8/layout/vProcess5"/>
    <dgm:cxn modelId="{13861EC1-24B5-4CCD-BA9F-961BF95D9708}" type="presParOf" srcId="{90FDA68F-341C-491F-A15E-90B80354FD47}" destId="{D9B64695-3D18-44FF-88B0-8F77A6F5B775}" srcOrd="0" destOrd="0" presId="urn:microsoft.com/office/officeart/2005/8/layout/vProcess5"/>
    <dgm:cxn modelId="{7C9B63E2-8A0A-4880-9D54-776CAEBD71C8}" type="presParOf" srcId="{90FDA68F-341C-491F-A15E-90B80354FD47}" destId="{680DE6E1-AC4D-45DC-A42E-81506E2C759B}" srcOrd="1" destOrd="0" presId="urn:microsoft.com/office/officeart/2005/8/layout/vProcess5"/>
    <dgm:cxn modelId="{91C47B34-063F-4746-AB08-E2A934CE8508}" type="presParOf" srcId="{90FDA68F-341C-491F-A15E-90B80354FD47}" destId="{A582814C-F0C1-4892-809D-50A3D6FC20F4}" srcOrd="2" destOrd="0" presId="urn:microsoft.com/office/officeart/2005/8/layout/vProcess5"/>
    <dgm:cxn modelId="{779BE01B-D210-4D91-8156-FA59FBBBA257}" type="presParOf" srcId="{90FDA68F-341C-491F-A15E-90B80354FD47}" destId="{11CD3E6D-7F64-4160-A2C3-EE2AA9FA4E46}" srcOrd="3" destOrd="0" presId="urn:microsoft.com/office/officeart/2005/8/layout/vProcess5"/>
    <dgm:cxn modelId="{33D589D6-0F89-437D-8386-D15E0DF05408}" type="presParOf" srcId="{90FDA68F-341C-491F-A15E-90B80354FD47}" destId="{5CB8B856-1D36-446D-AB21-4B086C2C3EF9}" srcOrd="4" destOrd="0" presId="urn:microsoft.com/office/officeart/2005/8/layout/vProcess5"/>
    <dgm:cxn modelId="{4783DE26-0940-42A7-9372-F667D28F0857}" type="presParOf" srcId="{90FDA68F-341C-491F-A15E-90B80354FD47}" destId="{CE3F984A-2671-4C25-927C-5659C8E21D85}" srcOrd="5" destOrd="0" presId="urn:microsoft.com/office/officeart/2005/8/layout/vProcess5"/>
    <dgm:cxn modelId="{DB93046E-27BA-4BEA-9C5B-0DA8676D0BE8}" type="presParOf" srcId="{90FDA68F-341C-491F-A15E-90B80354FD47}" destId="{80187D35-BEC3-4203-A9D4-FD0E5E4DE0B4}" srcOrd="6" destOrd="0" presId="urn:microsoft.com/office/officeart/2005/8/layout/vProcess5"/>
    <dgm:cxn modelId="{C47F52B7-F99E-4AEB-9D3C-53702E7AE2A9}" type="presParOf" srcId="{90FDA68F-341C-491F-A15E-90B80354FD47}" destId="{92BE73AC-C6AA-43F6-AC19-D662F482D288}" srcOrd="7" destOrd="0" presId="urn:microsoft.com/office/officeart/2005/8/layout/vProcess5"/>
    <dgm:cxn modelId="{ED2E6741-FB2C-48BB-960A-CFE9B7283200}" type="presParOf" srcId="{90FDA68F-341C-491F-A15E-90B80354FD47}" destId="{EC101EB9-960F-428A-9B93-644479588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34A1CB-1526-43FC-9B80-7CF2B429F87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9805F-D628-4E1E-A902-3F492632E526}">
      <dgm:prSet phldrT="[Text]" custT="1"/>
      <dgm:spPr/>
      <dgm:t>
        <a:bodyPr/>
        <a:lstStyle/>
        <a:p>
          <a:r>
            <a:rPr lang="en-US" sz="3000" dirty="0"/>
            <a:t>Consider the error definition in calculating the Root Average Square Error metric</a:t>
          </a:r>
        </a:p>
      </dgm:t>
    </dgm:pt>
    <dgm:pt modelId="{42994AFB-1F41-41D4-B262-70553F3CF7F5}" type="parTrans" cxnId="{BCE6FCFB-F24B-4E32-9E96-C14A1297FC1C}">
      <dgm:prSet/>
      <dgm:spPr/>
      <dgm:t>
        <a:bodyPr/>
        <a:lstStyle/>
        <a:p>
          <a:endParaRPr lang="en-US"/>
        </a:p>
      </dgm:t>
    </dgm:pt>
    <dgm:pt modelId="{45F94136-30DA-4001-90E6-CC8E6689F726}" type="sibTrans" cxnId="{BCE6FCFB-F24B-4E32-9E96-C14A1297FC1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FBDC128-F548-4856-A460-124AB614F2AF}">
          <dgm:prSet phldrT="[Text]" custT="1"/>
          <dgm:spPr/>
          <dgm:t>
            <a:bodyPr/>
            <a:lstStyle/>
            <a:p>
              <a:r>
                <a:rPr lang="en-US" sz="3000" dirty="0"/>
                <a:t>Suppose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3000" dirty="0"/>
                <a:t> is the predicted probability of </a:t>
              </a:r>
              <a14:m>
                <m:oMath xmlns:m="http://schemas.openxmlformats.org/officeDocument/2006/math">
                  <m:r>
                    <a:rPr lang="en-US" sz="3000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sz="3000" b="0" i="1" smtClean="0">
                      <a:latin typeface="Cambria Math" panose="02040503050406030204" pitchFamily="18" charset="0"/>
                    </a:rPr>
                    <m:t>=1</m:t>
                  </m:r>
                </m:oMath>
              </a14:m>
              <a:r>
                <a:rPr lang="en-US" sz="3000" dirty="0"/>
                <a:t> for the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e>
                    <m:sup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</a:rPr>
                        <m:t>th</m:t>
                      </m:r>
                    </m:sup>
                  </m:sSup>
                </m:oMath>
              </a14:m>
              <a:r>
                <a:rPr lang="en-US" sz="3000" dirty="0"/>
                <a:t> observation</a:t>
              </a:r>
            </a:p>
          </dgm:t>
        </dgm:pt>
      </mc:Choice>
      <mc:Fallback xmlns="">
        <dgm:pt modelId="{DFBDC128-F548-4856-A460-124AB614F2AF}">
          <dgm:prSet phldrT="[Text]" custT="1"/>
          <dgm:spPr/>
          <dgm:t>
            <a:bodyPr/>
            <a:lstStyle/>
            <a:p>
              <a:r>
                <a:rPr lang="en-US" sz="3000" dirty="0"/>
                <a:t>Suppose </a:t>
              </a:r>
              <a:r>
                <a:rPr lang="en-US" sz="3000" b="0" i="0">
                  <a:latin typeface="Cambria Math" panose="02040503050406030204" pitchFamily="18" charset="0"/>
                </a:rPr>
                <a:t>𝑝 ̂_1𝑖</a:t>
              </a:r>
              <a:r>
                <a:rPr lang="en-US" sz="3000" dirty="0"/>
                <a:t> is the predicted probability of </a:t>
              </a:r>
              <a:r>
                <a:rPr lang="en-US" sz="3000" b="0" i="0">
                  <a:latin typeface="Cambria Math" panose="02040503050406030204" pitchFamily="18" charset="0"/>
                </a:rPr>
                <a:t>𝑦=1</a:t>
              </a:r>
              <a:r>
                <a:rPr lang="en-US" sz="3000" dirty="0"/>
                <a:t> for the </a:t>
              </a:r>
              <a:r>
                <a:rPr lang="en-US" sz="3000" b="0" i="0">
                  <a:latin typeface="Cambria Math" panose="02040503050406030204" pitchFamily="18" charset="0"/>
                </a:rPr>
                <a:t>𝑖^th</a:t>
              </a:r>
              <a:r>
                <a:rPr lang="en-US" sz="3000" dirty="0"/>
                <a:t> observation</a:t>
              </a:r>
            </a:p>
          </dgm:t>
        </dgm:pt>
      </mc:Fallback>
    </mc:AlternateContent>
    <dgm:pt modelId="{EC9D780E-9C74-444E-844C-CD3A91A5DADC}" type="parTrans" cxnId="{4124310B-994D-4413-8C2F-E4535F980AE5}">
      <dgm:prSet/>
      <dgm:spPr/>
      <dgm:t>
        <a:bodyPr/>
        <a:lstStyle/>
        <a:p>
          <a:endParaRPr lang="en-US"/>
        </a:p>
      </dgm:t>
    </dgm:pt>
    <dgm:pt modelId="{03F1C177-031D-4AFF-85BC-14CDA08BDBF9}" type="sibTrans" cxnId="{4124310B-994D-4413-8C2F-E4535F980AE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6BFD7D6-D601-4856-B998-61FB7C8086EF}">
          <dgm:prSet phldrT="[Text]" custT="1"/>
          <dgm:spPr/>
          <dgm:t>
            <a:bodyPr/>
            <a:lstStyle/>
            <a:p>
              <a:r>
                <a:rPr lang="en-US" sz="3000" dirty="0"/>
                <a:t>Residual is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=1−</m:t>
                  </m:r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3000" dirty="0"/>
                <a:t> 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=1</m:t>
                  </m:r>
                </m:oMath>
              </a14:m>
              <a:r>
                <a:rPr lang="en-US" sz="3000" dirty="0"/>
                <a:t> and</a:t>
              </a:r>
              <a:br>
                <a:rPr lang="en-US" sz="30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𝑟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=0−</m:t>
                  </m:r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acc>
                        <m:accPr>
                          <m:chr m:val="̂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oMath>
              </a14:m>
              <a:r>
                <a:rPr lang="en-US" sz="3000" dirty="0"/>
                <a:t> if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3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sz="3000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sz="3000" dirty="0"/>
                <a:t>   </a:t>
              </a:r>
            </a:p>
          </dgm:t>
        </dgm:pt>
      </mc:Choice>
      <mc:Fallback xmlns="">
        <dgm:pt modelId="{B6BFD7D6-D601-4856-B998-61FB7C8086EF}">
          <dgm:prSet phldrT="[Text]" custT="1"/>
          <dgm:spPr/>
          <dgm:t>
            <a:bodyPr/>
            <a:lstStyle/>
            <a:p>
              <a:r>
                <a:rPr lang="en-US" sz="3000" dirty="0"/>
                <a:t>Residual is </a:t>
              </a:r>
              <a:r>
                <a:rPr lang="en-US" sz="3000" b="0" i="0">
                  <a:latin typeface="Cambria Math" panose="02040503050406030204" pitchFamily="18" charset="0"/>
                </a:rPr>
                <a:t>𝑟_𝑖=1−𝑝 ̂_1𝑖</a:t>
              </a:r>
              <a:r>
                <a:rPr lang="en-US" sz="3000" dirty="0"/>
                <a:t> if </a:t>
              </a:r>
              <a:r>
                <a:rPr lang="en-US" sz="3000" b="0" i="0">
                  <a:latin typeface="Cambria Math" panose="02040503050406030204" pitchFamily="18" charset="0"/>
                </a:rPr>
                <a:t>𝑦_1𝑖=1</a:t>
              </a:r>
              <a:r>
                <a:rPr lang="en-US" sz="3000" dirty="0"/>
                <a:t> and</a:t>
              </a:r>
              <a:br>
                <a:rPr lang="en-US" sz="3000" dirty="0"/>
              </a:br>
              <a:r>
                <a:rPr lang="en-US" sz="3000" b="0" i="0">
                  <a:latin typeface="Cambria Math" panose="02040503050406030204" pitchFamily="18" charset="0"/>
                </a:rPr>
                <a:t>𝑟_𝑖=0−𝑝 ̂_1𝑖</a:t>
              </a:r>
              <a:r>
                <a:rPr lang="en-US" sz="3000" dirty="0"/>
                <a:t> if </a:t>
              </a:r>
              <a:r>
                <a:rPr lang="en-US" sz="3000" b="0" i="0">
                  <a:latin typeface="Cambria Math" panose="02040503050406030204" pitchFamily="18" charset="0"/>
                </a:rPr>
                <a:t>𝑦_1𝑖=0</a:t>
              </a:r>
              <a:r>
                <a:rPr lang="en-US" sz="3000" dirty="0"/>
                <a:t>   </a:t>
              </a:r>
            </a:p>
          </dgm:t>
        </dgm:pt>
      </mc:Fallback>
    </mc:AlternateContent>
    <dgm:pt modelId="{F498EEFC-C341-4E16-9C70-E0F8E874AF0A}" type="parTrans" cxnId="{30AD017D-03B8-4143-822F-B206421E9C85}">
      <dgm:prSet/>
      <dgm:spPr/>
      <dgm:t>
        <a:bodyPr/>
        <a:lstStyle/>
        <a:p>
          <a:endParaRPr lang="en-US"/>
        </a:p>
      </dgm:t>
    </dgm:pt>
    <dgm:pt modelId="{CDAE1C5C-00FD-423A-8FC1-E253E458F5B8}" type="sibTrans" cxnId="{30AD017D-03B8-4143-822F-B206421E9C85}">
      <dgm:prSet/>
      <dgm:spPr/>
      <dgm:t>
        <a:bodyPr/>
        <a:lstStyle/>
        <a:p>
          <a:endParaRPr lang="en-US"/>
        </a:p>
      </dgm:t>
    </dgm:pt>
    <dgm:pt modelId="{8BF648B5-7CA2-4BB0-9F18-BFEE46C87733}" type="pres">
      <dgm:prSet presAssocID="{2234A1CB-1526-43FC-9B80-7CF2B429F87B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548708BF-40F5-4B81-9702-C040883DEBA0}" type="pres">
      <dgm:prSet presAssocID="{2234A1CB-1526-43FC-9B80-7CF2B429F87B}" presName="dummyMaxCanvas" presStyleCnt="0">
        <dgm:presLayoutVars/>
      </dgm:prSet>
      <dgm:spPr/>
    </dgm:pt>
    <dgm:pt modelId="{90C02DEF-CC4A-46A9-A6FE-E59D25BEF651}" type="pres">
      <dgm:prSet presAssocID="{2234A1CB-1526-43FC-9B80-7CF2B429F87B}" presName="ThreeNodes_1" presStyleLbl="node1" presStyleIdx="0" presStyleCnt="3">
        <dgm:presLayoutVars>
          <dgm:bulletEnabled val="1"/>
        </dgm:presLayoutVars>
      </dgm:prSet>
      <dgm:spPr/>
    </dgm:pt>
    <dgm:pt modelId="{65F9534F-8477-4470-8419-AF323BAEAD25}" type="pres">
      <dgm:prSet presAssocID="{2234A1CB-1526-43FC-9B80-7CF2B429F87B}" presName="ThreeNodes_2" presStyleLbl="node1" presStyleIdx="1" presStyleCnt="3">
        <dgm:presLayoutVars>
          <dgm:bulletEnabled val="1"/>
        </dgm:presLayoutVars>
      </dgm:prSet>
      <dgm:spPr/>
    </dgm:pt>
    <dgm:pt modelId="{34DB20BE-A4D4-4535-A6DF-0CC280453F90}" type="pres">
      <dgm:prSet presAssocID="{2234A1CB-1526-43FC-9B80-7CF2B429F87B}" presName="ThreeNodes_3" presStyleLbl="node1" presStyleIdx="2" presStyleCnt="3">
        <dgm:presLayoutVars>
          <dgm:bulletEnabled val="1"/>
        </dgm:presLayoutVars>
      </dgm:prSet>
      <dgm:spPr/>
    </dgm:pt>
    <dgm:pt modelId="{8C76AB16-DD4A-4688-A269-2D6CF9E595C9}" type="pres">
      <dgm:prSet presAssocID="{2234A1CB-1526-43FC-9B80-7CF2B429F87B}" presName="ThreeConn_1-2" presStyleLbl="fgAccFollowNode1" presStyleIdx="0" presStyleCnt="2">
        <dgm:presLayoutVars>
          <dgm:bulletEnabled val="1"/>
        </dgm:presLayoutVars>
      </dgm:prSet>
      <dgm:spPr/>
    </dgm:pt>
    <dgm:pt modelId="{07A6C9CC-1095-49C1-99E1-1DDC232B5BF2}" type="pres">
      <dgm:prSet presAssocID="{2234A1CB-1526-43FC-9B80-7CF2B429F87B}" presName="ThreeConn_2-3" presStyleLbl="fgAccFollowNode1" presStyleIdx="1" presStyleCnt="2">
        <dgm:presLayoutVars>
          <dgm:bulletEnabled val="1"/>
        </dgm:presLayoutVars>
      </dgm:prSet>
      <dgm:spPr/>
    </dgm:pt>
    <dgm:pt modelId="{DBA738AC-F736-4F96-8153-9D4B9796DEC1}" type="pres">
      <dgm:prSet presAssocID="{2234A1CB-1526-43FC-9B80-7CF2B429F87B}" presName="ThreeNodes_1_text" presStyleLbl="node1" presStyleIdx="2" presStyleCnt="3">
        <dgm:presLayoutVars>
          <dgm:bulletEnabled val="1"/>
        </dgm:presLayoutVars>
      </dgm:prSet>
      <dgm:spPr/>
    </dgm:pt>
    <dgm:pt modelId="{BE0A7B59-8D0B-457F-93CB-A7D59703410E}" type="pres">
      <dgm:prSet presAssocID="{2234A1CB-1526-43FC-9B80-7CF2B429F87B}" presName="ThreeNodes_2_text" presStyleLbl="node1" presStyleIdx="2" presStyleCnt="3">
        <dgm:presLayoutVars>
          <dgm:bulletEnabled val="1"/>
        </dgm:presLayoutVars>
      </dgm:prSet>
      <dgm:spPr/>
    </dgm:pt>
    <dgm:pt modelId="{B1E94E11-BA7E-438C-8126-4A67FB8E9157}" type="pres">
      <dgm:prSet presAssocID="{2234A1CB-1526-43FC-9B80-7CF2B429F8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124310B-994D-4413-8C2F-E4535F980AE5}" srcId="{2234A1CB-1526-43FC-9B80-7CF2B429F87B}" destId="{DFBDC128-F548-4856-A460-124AB614F2AF}" srcOrd="1" destOrd="0" parTransId="{EC9D780E-9C74-444E-844C-CD3A91A5DADC}" sibTransId="{03F1C177-031D-4AFF-85BC-14CDA08BDBF9}"/>
    <dgm:cxn modelId="{827AB322-D144-421B-8698-C4D44AB48C0A}" type="presOf" srcId="{45F94136-30DA-4001-90E6-CC8E6689F726}" destId="{8C76AB16-DD4A-4688-A269-2D6CF9E595C9}" srcOrd="0" destOrd="0" presId="urn:microsoft.com/office/officeart/2005/8/layout/vProcess5"/>
    <dgm:cxn modelId="{5432402F-B891-4918-AB9D-5FE573A665CA}" type="presOf" srcId="{B6BFD7D6-D601-4856-B998-61FB7C8086EF}" destId="{B1E94E11-BA7E-438C-8126-4A67FB8E9157}" srcOrd="1" destOrd="0" presId="urn:microsoft.com/office/officeart/2005/8/layout/vProcess5"/>
    <dgm:cxn modelId="{53749B5E-9F1D-4B3B-813E-3E18C1C8A372}" type="presOf" srcId="{DFBDC128-F548-4856-A460-124AB614F2AF}" destId="{BE0A7B59-8D0B-457F-93CB-A7D59703410E}" srcOrd="1" destOrd="0" presId="urn:microsoft.com/office/officeart/2005/8/layout/vProcess5"/>
    <dgm:cxn modelId="{47C55166-E8B3-451C-969F-9FD8E0D83104}" type="presOf" srcId="{DFBDC128-F548-4856-A460-124AB614F2AF}" destId="{65F9534F-8477-4470-8419-AF323BAEAD25}" srcOrd="0" destOrd="0" presId="urn:microsoft.com/office/officeart/2005/8/layout/vProcess5"/>
    <dgm:cxn modelId="{E738D74B-C379-4CA7-9557-EF7022ABD193}" type="presOf" srcId="{6729805F-D628-4E1E-A902-3F492632E526}" destId="{90C02DEF-CC4A-46A9-A6FE-E59D25BEF651}" srcOrd="0" destOrd="0" presId="urn:microsoft.com/office/officeart/2005/8/layout/vProcess5"/>
    <dgm:cxn modelId="{30AD017D-03B8-4143-822F-B206421E9C85}" srcId="{2234A1CB-1526-43FC-9B80-7CF2B429F87B}" destId="{B6BFD7D6-D601-4856-B998-61FB7C8086EF}" srcOrd="2" destOrd="0" parTransId="{F498EEFC-C341-4E16-9C70-E0F8E874AF0A}" sibTransId="{CDAE1C5C-00FD-423A-8FC1-E253E458F5B8}"/>
    <dgm:cxn modelId="{0592DD8A-C345-4307-87D9-055610F3B461}" type="presOf" srcId="{2234A1CB-1526-43FC-9B80-7CF2B429F87B}" destId="{8BF648B5-7CA2-4BB0-9F18-BFEE46C87733}" srcOrd="0" destOrd="0" presId="urn:microsoft.com/office/officeart/2005/8/layout/vProcess5"/>
    <dgm:cxn modelId="{C0BFECA6-988E-49BB-A315-E34E2A77BE1E}" type="presOf" srcId="{6729805F-D628-4E1E-A902-3F492632E526}" destId="{DBA738AC-F736-4F96-8153-9D4B9796DEC1}" srcOrd="1" destOrd="0" presId="urn:microsoft.com/office/officeart/2005/8/layout/vProcess5"/>
    <dgm:cxn modelId="{9FBC20CF-09D3-4DEC-88D3-AC785855C53C}" type="presOf" srcId="{B6BFD7D6-D601-4856-B998-61FB7C8086EF}" destId="{34DB20BE-A4D4-4535-A6DF-0CC280453F90}" srcOrd="0" destOrd="0" presId="urn:microsoft.com/office/officeart/2005/8/layout/vProcess5"/>
    <dgm:cxn modelId="{E75730DC-EDDE-4CC0-990F-51823473705B}" type="presOf" srcId="{03F1C177-031D-4AFF-85BC-14CDA08BDBF9}" destId="{07A6C9CC-1095-49C1-99E1-1DDC232B5BF2}" srcOrd="0" destOrd="0" presId="urn:microsoft.com/office/officeart/2005/8/layout/vProcess5"/>
    <dgm:cxn modelId="{BCE6FCFB-F24B-4E32-9E96-C14A1297FC1C}" srcId="{2234A1CB-1526-43FC-9B80-7CF2B429F87B}" destId="{6729805F-D628-4E1E-A902-3F492632E526}" srcOrd="0" destOrd="0" parTransId="{42994AFB-1F41-41D4-B262-70553F3CF7F5}" sibTransId="{45F94136-30DA-4001-90E6-CC8E6689F726}"/>
    <dgm:cxn modelId="{C530081D-EE26-4688-958C-046837905947}" type="presParOf" srcId="{8BF648B5-7CA2-4BB0-9F18-BFEE46C87733}" destId="{548708BF-40F5-4B81-9702-C040883DEBA0}" srcOrd="0" destOrd="0" presId="urn:microsoft.com/office/officeart/2005/8/layout/vProcess5"/>
    <dgm:cxn modelId="{C06518DB-BB8D-4692-BA38-A8052D1DD4B7}" type="presParOf" srcId="{8BF648B5-7CA2-4BB0-9F18-BFEE46C87733}" destId="{90C02DEF-CC4A-46A9-A6FE-E59D25BEF651}" srcOrd="1" destOrd="0" presId="urn:microsoft.com/office/officeart/2005/8/layout/vProcess5"/>
    <dgm:cxn modelId="{605F0C52-1812-4ADA-A94F-15B66CE13E2F}" type="presParOf" srcId="{8BF648B5-7CA2-4BB0-9F18-BFEE46C87733}" destId="{65F9534F-8477-4470-8419-AF323BAEAD25}" srcOrd="2" destOrd="0" presId="urn:microsoft.com/office/officeart/2005/8/layout/vProcess5"/>
    <dgm:cxn modelId="{3D3519CA-C250-493C-BFC8-3923A3289374}" type="presParOf" srcId="{8BF648B5-7CA2-4BB0-9F18-BFEE46C87733}" destId="{34DB20BE-A4D4-4535-A6DF-0CC280453F90}" srcOrd="3" destOrd="0" presId="urn:microsoft.com/office/officeart/2005/8/layout/vProcess5"/>
    <dgm:cxn modelId="{3C2A404A-799B-43B1-A881-973A8BFCE927}" type="presParOf" srcId="{8BF648B5-7CA2-4BB0-9F18-BFEE46C87733}" destId="{8C76AB16-DD4A-4688-A269-2D6CF9E595C9}" srcOrd="4" destOrd="0" presId="urn:microsoft.com/office/officeart/2005/8/layout/vProcess5"/>
    <dgm:cxn modelId="{664224A4-FA70-4DF8-B2A7-A2831EDBD8BB}" type="presParOf" srcId="{8BF648B5-7CA2-4BB0-9F18-BFEE46C87733}" destId="{07A6C9CC-1095-49C1-99E1-1DDC232B5BF2}" srcOrd="5" destOrd="0" presId="urn:microsoft.com/office/officeart/2005/8/layout/vProcess5"/>
    <dgm:cxn modelId="{CC62E26E-BFA6-4B03-BDC9-482E3931AFBF}" type="presParOf" srcId="{8BF648B5-7CA2-4BB0-9F18-BFEE46C87733}" destId="{DBA738AC-F736-4F96-8153-9D4B9796DEC1}" srcOrd="6" destOrd="0" presId="urn:microsoft.com/office/officeart/2005/8/layout/vProcess5"/>
    <dgm:cxn modelId="{C235BF44-8B6C-4EFC-AC10-5D83E1E3CB9A}" type="presParOf" srcId="{8BF648B5-7CA2-4BB0-9F18-BFEE46C87733}" destId="{BE0A7B59-8D0B-457F-93CB-A7D59703410E}" srcOrd="7" destOrd="0" presId="urn:microsoft.com/office/officeart/2005/8/layout/vProcess5"/>
    <dgm:cxn modelId="{CBB3EAB0-7299-4C07-9C16-481BCE38486A}" type="presParOf" srcId="{8BF648B5-7CA2-4BB0-9F18-BFEE46C87733}" destId="{B1E94E11-BA7E-438C-8126-4A67FB8E91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2234A1CB-1526-43FC-9B80-7CF2B429F87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29805F-D628-4E1E-A902-3F492632E526}">
      <dgm:prSet phldrT="[Text]" custT="1"/>
      <dgm:spPr/>
      <dgm:t>
        <a:bodyPr/>
        <a:lstStyle/>
        <a:p>
          <a:r>
            <a:rPr lang="en-US" sz="3000" dirty="0"/>
            <a:t>Consider the error definition in calculating the Root Average Square Error metric</a:t>
          </a:r>
        </a:p>
      </dgm:t>
    </dgm:pt>
    <dgm:pt modelId="{42994AFB-1F41-41D4-B262-70553F3CF7F5}" type="parTrans" cxnId="{BCE6FCFB-F24B-4E32-9E96-C14A1297FC1C}">
      <dgm:prSet/>
      <dgm:spPr/>
      <dgm:t>
        <a:bodyPr/>
        <a:lstStyle/>
        <a:p>
          <a:endParaRPr lang="en-US"/>
        </a:p>
      </dgm:t>
    </dgm:pt>
    <dgm:pt modelId="{45F94136-30DA-4001-90E6-CC8E6689F726}" type="sibTrans" cxnId="{BCE6FCFB-F24B-4E32-9E96-C14A1297FC1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DFBDC128-F548-4856-A460-124AB614F2AF}">
      <dgm:prSet phldrT="[Text]" custT="1"/>
      <dgm:spPr>
        <a:blipFill>
          <a:blip xmlns:r="http://schemas.openxmlformats.org/officeDocument/2006/relationships" r:embed="rId1"/>
          <a:stretch>
            <a:fillRect b="-92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C9D780E-9C74-444E-844C-CD3A91A5DADC}" type="parTrans" cxnId="{4124310B-994D-4413-8C2F-E4535F980AE5}">
      <dgm:prSet/>
      <dgm:spPr/>
      <dgm:t>
        <a:bodyPr/>
        <a:lstStyle/>
        <a:p>
          <a:endParaRPr lang="en-US"/>
        </a:p>
      </dgm:t>
    </dgm:pt>
    <dgm:pt modelId="{03F1C177-031D-4AFF-85BC-14CDA08BDBF9}" type="sibTrans" cxnId="{4124310B-994D-4413-8C2F-E4535F980AE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B6BFD7D6-D601-4856-B998-61FB7C8086EF}">
      <dgm:prSet phldrT="[Text]" custT="1"/>
      <dgm:spPr>
        <a:blipFill>
          <a:blip xmlns:r="http://schemas.openxmlformats.org/officeDocument/2006/relationships" r:embed="rId2"/>
          <a:stretch>
            <a:fillRect b="-4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498EEFC-C341-4E16-9C70-E0F8E874AF0A}" type="parTrans" cxnId="{30AD017D-03B8-4143-822F-B206421E9C85}">
      <dgm:prSet/>
      <dgm:spPr/>
      <dgm:t>
        <a:bodyPr/>
        <a:lstStyle/>
        <a:p>
          <a:endParaRPr lang="en-US"/>
        </a:p>
      </dgm:t>
    </dgm:pt>
    <dgm:pt modelId="{CDAE1C5C-00FD-423A-8FC1-E253E458F5B8}" type="sibTrans" cxnId="{30AD017D-03B8-4143-822F-B206421E9C85}">
      <dgm:prSet/>
      <dgm:spPr/>
      <dgm:t>
        <a:bodyPr/>
        <a:lstStyle/>
        <a:p>
          <a:endParaRPr lang="en-US"/>
        </a:p>
      </dgm:t>
    </dgm:pt>
    <dgm:pt modelId="{8BF648B5-7CA2-4BB0-9F18-BFEE46C87733}" type="pres">
      <dgm:prSet presAssocID="{2234A1CB-1526-43FC-9B80-7CF2B429F87B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548708BF-40F5-4B81-9702-C040883DEBA0}" type="pres">
      <dgm:prSet presAssocID="{2234A1CB-1526-43FC-9B80-7CF2B429F87B}" presName="dummyMaxCanvas" presStyleCnt="0">
        <dgm:presLayoutVars/>
      </dgm:prSet>
      <dgm:spPr/>
    </dgm:pt>
    <dgm:pt modelId="{90C02DEF-CC4A-46A9-A6FE-E59D25BEF651}" type="pres">
      <dgm:prSet presAssocID="{2234A1CB-1526-43FC-9B80-7CF2B429F87B}" presName="ThreeNodes_1" presStyleLbl="node1" presStyleIdx="0" presStyleCnt="3">
        <dgm:presLayoutVars>
          <dgm:bulletEnabled val="1"/>
        </dgm:presLayoutVars>
      </dgm:prSet>
      <dgm:spPr/>
    </dgm:pt>
    <dgm:pt modelId="{65F9534F-8477-4470-8419-AF323BAEAD25}" type="pres">
      <dgm:prSet presAssocID="{2234A1CB-1526-43FC-9B80-7CF2B429F87B}" presName="ThreeNodes_2" presStyleLbl="node1" presStyleIdx="1" presStyleCnt="3">
        <dgm:presLayoutVars>
          <dgm:bulletEnabled val="1"/>
        </dgm:presLayoutVars>
      </dgm:prSet>
      <dgm:spPr/>
    </dgm:pt>
    <dgm:pt modelId="{34DB20BE-A4D4-4535-A6DF-0CC280453F90}" type="pres">
      <dgm:prSet presAssocID="{2234A1CB-1526-43FC-9B80-7CF2B429F87B}" presName="ThreeNodes_3" presStyleLbl="node1" presStyleIdx="2" presStyleCnt="3">
        <dgm:presLayoutVars>
          <dgm:bulletEnabled val="1"/>
        </dgm:presLayoutVars>
      </dgm:prSet>
      <dgm:spPr/>
    </dgm:pt>
    <dgm:pt modelId="{8C76AB16-DD4A-4688-A269-2D6CF9E595C9}" type="pres">
      <dgm:prSet presAssocID="{2234A1CB-1526-43FC-9B80-7CF2B429F87B}" presName="ThreeConn_1-2" presStyleLbl="fgAccFollowNode1" presStyleIdx="0" presStyleCnt="2">
        <dgm:presLayoutVars>
          <dgm:bulletEnabled val="1"/>
        </dgm:presLayoutVars>
      </dgm:prSet>
      <dgm:spPr/>
    </dgm:pt>
    <dgm:pt modelId="{07A6C9CC-1095-49C1-99E1-1DDC232B5BF2}" type="pres">
      <dgm:prSet presAssocID="{2234A1CB-1526-43FC-9B80-7CF2B429F87B}" presName="ThreeConn_2-3" presStyleLbl="fgAccFollowNode1" presStyleIdx="1" presStyleCnt="2">
        <dgm:presLayoutVars>
          <dgm:bulletEnabled val="1"/>
        </dgm:presLayoutVars>
      </dgm:prSet>
      <dgm:spPr/>
    </dgm:pt>
    <dgm:pt modelId="{DBA738AC-F736-4F96-8153-9D4B9796DEC1}" type="pres">
      <dgm:prSet presAssocID="{2234A1CB-1526-43FC-9B80-7CF2B429F87B}" presName="ThreeNodes_1_text" presStyleLbl="node1" presStyleIdx="2" presStyleCnt="3">
        <dgm:presLayoutVars>
          <dgm:bulletEnabled val="1"/>
        </dgm:presLayoutVars>
      </dgm:prSet>
      <dgm:spPr/>
    </dgm:pt>
    <dgm:pt modelId="{BE0A7B59-8D0B-457F-93CB-A7D59703410E}" type="pres">
      <dgm:prSet presAssocID="{2234A1CB-1526-43FC-9B80-7CF2B429F87B}" presName="ThreeNodes_2_text" presStyleLbl="node1" presStyleIdx="2" presStyleCnt="3">
        <dgm:presLayoutVars>
          <dgm:bulletEnabled val="1"/>
        </dgm:presLayoutVars>
      </dgm:prSet>
      <dgm:spPr/>
    </dgm:pt>
    <dgm:pt modelId="{B1E94E11-BA7E-438C-8126-4A67FB8E9157}" type="pres">
      <dgm:prSet presAssocID="{2234A1CB-1526-43FC-9B80-7CF2B429F87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124310B-994D-4413-8C2F-E4535F980AE5}" srcId="{2234A1CB-1526-43FC-9B80-7CF2B429F87B}" destId="{DFBDC128-F548-4856-A460-124AB614F2AF}" srcOrd="1" destOrd="0" parTransId="{EC9D780E-9C74-444E-844C-CD3A91A5DADC}" sibTransId="{03F1C177-031D-4AFF-85BC-14CDA08BDBF9}"/>
    <dgm:cxn modelId="{827AB322-D144-421B-8698-C4D44AB48C0A}" type="presOf" srcId="{45F94136-30DA-4001-90E6-CC8E6689F726}" destId="{8C76AB16-DD4A-4688-A269-2D6CF9E595C9}" srcOrd="0" destOrd="0" presId="urn:microsoft.com/office/officeart/2005/8/layout/vProcess5"/>
    <dgm:cxn modelId="{5432402F-B891-4918-AB9D-5FE573A665CA}" type="presOf" srcId="{B6BFD7D6-D601-4856-B998-61FB7C8086EF}" destId="{B1E94E11-BA7E-438C-8126-4A67FB8E9157}" srcOrd="1" destOrd="0" presId="urn:microsoft.com/office/officeart/2005/8/layout/vProcess5"/>
    <dgm:cxn modelId="{53749B5E-9F1D-4B3B-813E-3E18C1C8A372}" type="presOf" srcId="{DFBDC128-F548-4856-A460-124AB614F2AF}" destId="{BE0A7B59-8D0B-457F-93CB-A7D59703410E}" srcOrd="1" destOrd="0" presId="urn:microsoft.com/office/officeart/2005/8/layout/vProcess5"/>
    <dgm:cxn modelId="{47C55166-E8B3-451C-969F-9FD8E0D83104}" type="presOf" srcId="{DFBDC128-F548-4856-A460-124AB614F2AF}" destId="{65F9534F-8477-4470-8419-AF323BAEAD25}" srcOrd="0" destOrd="0" presId="urn:microsoft.com/office/officeart/2005/8/layout/vProcess5"/>
    <dgm:cxn modelId="{E738D74B-C379-4CA7-9557-EF7022ABD193}" type="presOf" srcId="{6729805F-D628-4E1E-A902-3F492632E526}" destId="{90C02DEF-CC4A-46A9-A6FE-E59D25BEF651}" srcOrd="0" destOrd="0" presId="urn:microsoft.com/office/officeart/2005/8/layout/vProcess5"/>
    <dgm:cxn modelId="{30AD017D-03B8-4143-822F-B206421E9C85}" srcId="{2234A1CB-1526-43FC-9B80-7CF2B429F87B}" destId="{B6BFD7D6-D601-4856-B998-61FB7C8086EF}" srcOrd="2" destOrd="0" parTransId="{F498EEFC-C341-4E16-9C70-E0F8E874AF0A}" sibTransId="{CDAE1C5C-00FD-423A-8FC1-E253E458F5B8}"/>
    <dgm:cxn modelId="{0592DD8A-C345-4307-87D9-055610F3B461}" type="presOf" srcId="{2234A1CB-1526-43FC-9B80-7CF2B429F87B}" destId="{8BF648B5-7CA2-4BB0-9F18-BFEE46C87733}" srcOrd="0" destOrd="0" presId="urn:microsoft.com/office/officeart/2005/8/layout/vProcess5"/>
    <dgm:cxn modelId="{C0BFECA6-988E-49BB-A315-E34E2A77BE1E}" type="presOf" srcId="{6729805F-D628-4E1E-A902-3F492632E526}" destId="{DBA738AC-F736-4F96-8153-9D4B9796DEC1}" srcOrd="1" destOrd="0" presId="urn:microsoft.com/office/officeart/2005/8/layout/vProcess5"/>
    <dgm:cxn modelId="{9FBC20CF-09D3-4DEC-88D3-AC785855C53C}" type="presOf" srcId="{B6BFD7D6-D601-4856-B998-61FB7C8086EF}" destId="{34DB20BE-A4D4-4535-A6DF-0CC280453F90}" srcOrd="0" destOrd="0" presId="urn:microsoft.com/office/officeart/2005/8/layout/vProcess5"/>
    <dgm:cxn modelId="{E75730DC-EDDE-4CC0-990F-51823473705B}" type="presOf" srcId="{03F1C177-031D-4AFF-85BC-14CDA08BDBF9}" destId="{07A6C9CC-1095-49C1-99E1-1DDC232B5BF2}" srcOrd="0" destOrd="0" presId="urn:microsoft.com/office/officeart/2005/8/layout/vProcess5"/>
    <dgm:cxn modelId="{BCE6FCFB-F24B-4E32-9E96-C14A1297FC1C}" srcId="{2234A1CB-1526-43FC-9B80-7CF2B429F87B}" destId="{6729805F-D628-4E1E-A902-3F492632E526}" srcOrd="0" destOrd="0" parTransId="{42994AFB-1F41-41D4-B262-70553F3CF7F5}" sibTransId="{45F94136-30DA-4001-90E6-CC8E6689F726}"/>
    <dgm:cxn modelId="{C530081D-EE26-4688-958C-046837905947}" type="presParOf" srcId="{8BF648B5-7CA2-4BB0-9F18-BFEE46C87733}" destId="{548708BF-40F5-4B81-9702-C040883DEBA0}" srcOrd="0" destOrd="0" presId="urn:microsoft.com/office/officeart/2005/8/layout/vProcess5"/>
    <dgm:cxn modelId="{C06518DB-BB8D-4692-BA38-A8052D1DD4B7}" type="presParOf" srcId="{8BF648B5-7CA2-4BB0-9F18-BFEE46C87733}" destId="{90C02DEF-CC4A-46A9-A6FE-E59D25BEF651}" srcOrd="1" destOrd="0" presId="urn:microsoft.com/office/officeart/2005/8/layout/vProcess5"/>
    <dgm:cxn modelId="{605F0C52-1812-4ADA-A94F-15B66CE13E2F}" type="presParOf" srcId="{8BF648B5-7CA2-4BB0-9F18-BFEE46C87733}" destId="{65F9534F-8477-4470-8419-AF323BAEAD25}" srcOrd="2" destOrd="0" presId="urn:microsoft.com/office/officeart/2005/8/layout/vProcess5"/>
    <dgm:cxn modelId="{3D3519CA-C250-493C-BFC8-3923A3289374}" type="presParOf" srcId="{8BF648B5-7CA2-4BB0-9F18-BFEE46C87733}" destId="{34DB20BE-A4D4-4535-A6DF-0CC280453F90}" srcOrd="3" destOrd="0" presId="urn:microsoft.com/office/officeart/2005/8/layout/vProcess5"/>
    <dgm:cxn modelId="{3C2A404A-799B-43B1-A881-973A8BFCE927}" type="presParOf" srcId="{8BF648B5-7CA2-4BB0-9F18-BFEE46C87733}" destId="{8C76AB16-DD4A-4688-A269-2D6CF9E595C9}" srcOrd="4" destOrd="0" presId="urn:microsoft.com/office/officeart/2005/8/layout/vProcess5"/>
    <dgm:cxn modelId="{664224A4-FA70-4DF8-B2A7-A2831EDBD8BB}" type="presParOf" srcId="{8BF648B5-7CA2-4BB0-9F18-BFEE46C87733}" destId="{07A6C9CC-1095-49C1-99E1-1DDC232B5BF2}" srcOrd="5" destOrd="0" presId="urn:microsoft.com/office/officeart/2005/8/layout/vProcess5"/>
    <dgm:cxn modelId="{CC62E26E-BFA6-4B03-BDC9-482E3931AFBF}" type="presParOf" srcId="{8BF648B5-7CA2-4BB0-9F18-BFEE46C87733}" destId="{DBA738AC-F736-4F96-8153-9D4B9796DEC1}" srcOrd="6" destOrd="0" presId="urn:microsoft.com/office/officeart/2005/8/layout/vProcess5"/>
    <dgm:cxn modelId="{C235BF44-8B6C-4EFC-AC10-5D83E1E3CB9A}" type="presParOf" srcId="{8BF648B5-7CA2-4BB0-9F18-BFEE46C87733}" destId="{BE0A7B59-8D0B-457F-93CB-A7D59703410E}" srcOrd="7" destOrd="0" presId="urn:microsoft.com/office/officeart/2005/8/layout/vProcess5"/>
    <dgm:cxn modelId="{CBB3EAB0-7299-4C07-9C16-481BCE38486A}" type="presParOf" srcId="{8BF648B5-7CA2-4BB0-9F18-BFEE46C87733}" destId="{B1E94E11-BA7E-438C-8126-4A67FB8E915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AD37ED-3E08-40FD-9C32-8EB62F3036F7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5DB4E-C626-40C2-95CF-C3183BE67DB1}">
      <dgm:prSet phldrT="[Text]"/>
      <dgm:spPr/>
      <dgm:t>
        <a:bodyPr/>
        <a:lstStyle/>
        <a:p>
          <a:r>
            <a:rPr lang="en-US" dirty="0"/>
            <a:t>Cannot</a:t>
          </a:r>
        </a:p>
      </dgm:t>
    </dgm:pt>
    <dgm:pt modelId="{7C387343-3EFA-49D1-9FD9-59D02043F333}" type="parTrans" cxnId="{FF74ED54-EFAC-48F4-98A3-1C2459CE7551}">
      <dgm:prSet/>
      <dgm:spPr/>
      <dgm:t>
        <a:bodyPr/>
        <a:lstStyle/>
        <a:p>
          <a:endParaRPr lang="en-US"/>
        </a:p>
      </dgm:t>
    </dgm:pt>
    <dgm:pt modelId="{ED255861-042D-46CF-94DF-5ED499BD42D6}" type="sibTrans" cxnId="{FF74ED54-EFAC-48F4-98A3-1C2459CE7551}">
      <dgm:prSet/>
      <dgm:spPr/>
      <dgm:t>
        <a:bodyPr/>
        <a:lstStyle/>
        <a:p>
          <a:endParaRPr lang="en-US"/>
        </a:p>
      </dgm:t>
    </dgm:pt>
    <dgm:pt modelId="{98761870-32A8-405D-97F6-998BC81B3795}">
      <dgm:prSet phldrT="[Text]"/>
      <dgm:spPr/>
      <dgm:t>
        <a:bodyPr/>
        <a:lstStyle/>
        <a:p>
          <a:r>
            <a:rPr lang="en-US" dirty="0"/>
            <a:t>Use Residual as Target Variable</a:t>
          </a:r>
        </a:p>
      </dgm:t>
    </dgm:pt>
    <dgm:pt modelId="{7B02EF9B-9183-44E7-B1C1-C39ADE15C959}" type="parTrans" cxnId="{9A4AB196-059B-4E00-9A3E-9CE3808051FC}">
      <dgm:prSet/>
      <dgm:spPr/>
      <dgm:t>
        <a:bodyPr/>
        <a:lstStyle/>
        <a:p>
          <a:endParaRPr lang="en-US"/>
        </a:p>
      </dgm:t>
    </dgm:pt>
    <dgm:pt modelId="{2D9E4676-2B9D-431D-BCA7-89992A3AB7C5}" type="sibTrans" cxnId="{9A4AB196-059B-4E00-9A3E-9CE3808051FC}">
      <dgm:prSet/>
      <dgm:spPr/>
      <dgm:t>
        <a:bodyPr/>
        <a:lstStyle/>
        <a:p>
          <a:endParaRPr lang="en-US"/>
        </a:p>
      </dgm:t>
    </dgm:pt>
    <dgm:pt modelId="{E9643205-6132-43C7-B7E4-2167F59759BC}">
      <dgm:prSet phldrT="[Text]"/>
      <dgm:spPr/>
      <dgm:t>
        <a:bodyPr/>
        <a:lstStyle/>
        <a:p>
          <a:r>
            <a:rPr lang="en-US" dirty="0"/>
            <a:t>In logistic regression because Residual is not a categorical variable</a:t>
          </a:r>
        </a:p>
      </dgm:t>
    </dgm:pt>
    <dgm:pt modelId="{461C0A02-A376-484C-BF6D-35091B219332}" type="parTrans" cxnId="{C15FDD5D-974C-4E29-AECA-DB91D55B1556}">
      <dgm:prSet/>
      <dgm:spPr/>
      <dgm:t>
        <a:bodyPr/>
        <a:lstStyle/>
        <a:p>
          <a:endParaRPr lang="en-US"/>
        </a:p>
      </dgm:t>
    </dgm:pt>
    <dgm:pt modelId="{EB9C931A-2942-405E-BDB4-6C376E359E2C}" type="sibTrans" cxnId="{C15FDD5D-974C-4E29-AECA-DB91D55B1556}">
      <dgm:prSet/>
      <dgm:spPr/>
      <dgm:t>
        <a:bodyPr/>
        <a:lstStyle/>
        <a:p>
          <a:endParaRPr lang="en-US"/>
        </a:p>
      </dgm:t>
    </dgm:pt>
    <dgm:pt modelId="{1F2C2317-10BF-4AD0-A254-BC75BD8BBA57}">
      <dgm:prSet phldrT="[Text]"/>
      <dgm:spPr/>
      <dgm:t>
        <a:bodyPr/>
        <a:lstStyle/>
        <a:p>
          <a:r>
            <a:rPr lang="en-US" dirty="0"/>
            <a:t>May Be</a:t>
          </a:r>
        </a:p>
      </dgm:t>
    </dgm:pt>
    <dgm:pt modelId="{20637CFC-616A-4C18-BDDD-741D4D0E0257}" type="parTrans" cxnId="{8CD4563E-7071-4569-810E-58E1012B6CC6}">
      <dgm:prSet/>
      <dgm:spPr/>
      <dgm:t>
        <a:bodyPr/>
        <a:lstStyle/>
        <a:p>
          <a:endParaRPr lang="en-US"/>
        </a:p>
      </dgm:t>
    </dgm:pt>
    <dgm:pt modelId="{111B4A4B-6B93-451E-AC3D-7CB9A1CC1BF9}" type="sibTrans" cxnId="{8CD4563E-7071-4569-810E-58E1012B6CC6}">
      <dgm:prSet/>
      <dgm:spPr/>
      <dgm:t>
        <a:bodyPr/>
        <a:lstStyle/>
        <a:p>
          <a:endParaRPr lang="en-US"/>
        </a:p>
      </dgm:t>
    </dgm:pt>
    <dgm:pt modelId="{B0D1FA8E-FCF6-4227-A630-19566B223DF7}">
      <dgm:prSet phldrT="[Text]"/>
      <dgm:spPr/>
      <dgm:t>
        <a:bodyPr/>
        <a:lstStyle/>
        <a:p>
          <a:r>
            <a:rPr lang="en-US" dirty="0"/>
            <a:t>Use Residual as Target Variable</a:t>
          </a:r>
        </a:p>
      </dgm:t>
    </dgm:pt>
    <dgm:pt modelId="{7BA49F15-A938-4FB6-BC9F-DF6D090D9416}" type="parTrans" cxnId="{0B1C5118-D3CF-42F1-997D-49B469465804}">
      <dgm:prSet/>
      <dgm:spPr/>
      <dgm:t>
        <a:bodyPr/>
        <a:lstStyle/>
        <a:p>
          <a:endParaRPr lang="en-US"/>
        </a:p>
      </dgm:t>
    </dgm:pt>
    <dgm:pt modelId="{C5729AB9-F659-4383-AA9F-3BCEE841FD41}" type="sibTrans" cxnId="{0B1C5118-D3CF-42F1-997D-49B469465804}">
      <dgm:prSet/>
      <dgm:spPr/>
      <dgm:t>
        <a:bodyPr/>
        <a:lstStyle/>
        <a:p>
          <a:endParaRPr lang="en-US"/>
        </a:p>
      </dgm:t>
    </dgm:pt>
    <dgm:pt modelId="{BEF1876F-16A1-48B8-A61E-F226F06C1C1D}">
      <dgm:prSet phldrT="[Text]"/>
      <dgm:spPr/>
      <dgm:t>
        <a:bodyPr/>
        <a:lstStyle/>
        <a:p>
          <a:r>
            <a:rPr lang="en-US" dirty="0"/>
            <a:t>In regression tree because Residual is an interval variable, and the predicted value will always within the range of the Residual</a:t>
          </a:r>
        </a:p>
      </dgm:t>
    </dgm:pt>
    <dgm:pt modelId="{9654F17D-15F7-4E60-A54F-CA998AAA6785}" type="parTrans" cxnId="{B1AB1149-67D9-4986-A841-C5C19EDECBA2}">
      <dgm:prSet/>
      <dgm:spPr/>
      <dgm:t>
        <a:bodyPr/>
        <a:lstStyle/>
        <a:p>
          <a:endParaRPr lang="en-US"/>
        </a:p>
      </dgm:t>
    </dgm:pt>
    <dgm:pt modelId="{ADB45A37-E325-400F-9B7D-0FCDA81814A2}" type="sibTrans" cxnId="{B1AB1149-67D9-4986-A841-C5C19EDECBA2}">
      <dgm:prSet/>
      <dgm:spPr/>
      <dgm:t>
        <a:bodyPr/>
        <a:lstStyle/>
        <a:p>
          <a:endParaRPr lang="en-US"/>
        </a:p>
      </dgm:t>
    </dgm:pt>
    <dgm:pt modelId="{6D1CFB34-34A3-4B8B-82DC-FE9AA50EC988}">
      <dgm:prSet phldrT="[Text]"/>
      <dgm:spPr/>
      <dgm:t>
        <a:bodyPr/>
        <a:lstStyle/>
        <a:p>
          <a:r>
            <a:rPr lang="en-US" dirty="0"/>
            <a:t>In linear regression because Residual is bounded to [-1, 1]</a:t>
          </a:r>
        </a:p>
      </dgm:t>
    </dgm:pt>
    <dgm:pt modelId="{EDCDC5B5-36DA-4E22-AA45-770048D9F2F6}" type="parTrans" cxnId="{AD377D5F-E8F4-4D0E-BCD8-F29E47BB83B5}">
      <dgm:prSet/>
      <dgm:spPr/>
      <dgm:t>
        <a:bodyPr/>
        <a:lstStyle/>
        <a:p>
          <a:endParaRPr lang="en-US"/>
        </a:p>
      </dgm:t>
    </dgm:pt>
    <dgm:pt modelId="{83DFA305-AD8C-43D7-8217-1B1C419941D7}" type="sibTrans" cxnId="{AD377D5F-E8F4-4D0E-BCD8-F29E47BB83B5}">
      <dgm:prSet/>
      <dgm:spPr/>
      <dgm:t>
        <a:bodyPr/>
        <a:lstStyle/>
        <a:p>
          <a:endParaRPr lang="en-US"/>
        </a:p>
      </dgm:t>
    </dgm:pt>
    <dgm:pt modelId="{27CB1C9C-D671-4E51-9CAA-9778FD1915CF}" type="pres">
      <dgm:prSet presAssocID="{93AD37ED-3E08-40FD-9C32-8EB62F3036F7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1EBA77F-15C1-433F-B035-A6D4741A5103}" type="pres">
      <dgm:prSet presAssocID="{2675DB4E-C626-40C2-95CF-C3183BE67DB1}" presName="composite" presStyleCnt="0"/>
      <dgm:spPr/>
    </dgm:pt>
    <dgm:pt modelId="{3566F3D2-33E5-494A-BBED-3FA956D3BF27}" type="pres">
      <dgm:prSet presAssocID="{2675DB4E-C626-40C2-95CF-C3183BE67DB1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30B8514-91FD-4BC2-93B7-E93D454FD8E1}" type="pres">
      <dgm:prSet presAssocID="{2675DB4E-C626-40C2-95CF-C3183BE67DB1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C769F5F1-11FF-42D5-898B-A4532C983CD9}" type="pres">
      <dgm:prSet presAssocID="{2675DB4E-C626-40C2-95CF-C3183BE67DB1}" presName="Accent" presStyleLbl="parChTrans1D1" presStyleIdx="0" presStyleCnt="2"/>
      <dgm:spPr/>
    </dgm:pt>
    <dgm:pt modelId="{AAEBCF4B-D2BE-40F4-B734-B343DC6CB9DC}" type="pres">
      <dgm:prSet presAssocID="{2675DB4E-C626-40C2-95CF-C3183BE67DB1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D3A58378-7EB1-47C1-B44F-11B5EA473F3F}" type="pres">
      <dgm:prSet presAssocID="{ED255861-042D-46CF-94DF-5ED499BD42D6}" presName="sibTrans" presStyleCnt="0"/>
      <dgm:spPr/>
    </dgm:pt>
    <dgm:pt modelId="{B2E1F234-D9FB-4838-B59D-C323F8D449D4}" type="pres">
      <dgm:prSet presAssocID="{1F2C2317-10BF-4AD0-A254-BC75BD8BBA57}" presName="composite" presStyleCnt="0"/>
      <dgm:spPr/>
    </dgm:pt>
    <dgm:pt modelId="{8620FAAB-1CA1-458C-991D-3CD6B035D4A6}" type="pres">
      <dgm:prSet presAssocID="{1F2C2317-10BF-4AD0-A254-BC75BD8BBA57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8CE6030F-1A68-4EE3-A9E2-5A2E965A982A}" type="pres">
      <dgm:prSet presAssocID="{1F2C2317-10BF-4AD0-A254-BC75BD8BBA57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C9FC582D-454B-4F1C-8442-AC89EEFB1701}" type="pres">
      <dgm:prSet presAssocID="{1F2C2317-10BF-4AD0-A254-BC75BD8BBA57}" presName="Accent" presStyleLbl="parChTrans1D1" presStyleIdx="1" presStyleCnt="2"/>
      <dgm:spPr/>
    </dgm:pt>
    <dgm:pt modelId="{0DEF9CDB-24DB-4A47-830D-A418491B9F7B}" type="pres">
      <dgm:prSet presAssocID="{1F2C2317-10BF-4AD0-A254-BC75BD8BBA57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B1C5118-D3CF-42F1-997D-49B469465804}" srcId="{1F2C2317-10BF-4AD0-A254-BC75BD8BBA57}" destId="{B0D1FA8E-FCF6-4227-A630-19566B223DF7}" srcOrd="0" destOrd="0" parTransId="{7BA49F15-A938-4FB6-BC9F-DF6D090D9416}" sibTransId="{C5729AB9-F659-4383-AA9F-3BCEE841FD41}"/>
    <dgm:cxn modelId="{1EB88234-5D9C-4807-9C4C-CD0B87EBABFA}" type="presOf" srcId="{6D1CFB34-34A3-4B8B-82DC-FE9AA50EC988}" destId="{AAEBCF4B-D2BE-40F4-B734-B343DC6CB9DC}" srcOrd="0" destOrd="1" presId="urn:microsoft.com/office/officeart/2011/layout/TabList"/>
    <dgm:cxn modelId="{8CD4563E-7071-4569-810E-58E1012B6CC6}" srcId="{93AD37ED-3E08-40FD-9C32-8EB62F3036F7}" destId="{1F2C2317-10BF-4AD0-A254-BC75BD8BBA57}" srcOrd="1" destOrd="0" parTransId="{20637CFC-616A-4C18-BDDD-741D4D0E0257}" sibTransId="{111B4A4B-6B93-451E-AC3D-7CB9A1CC1BF9}"/>
    <dgm:cxn modelId="{C15FDD5D-974C-4E29-AECA-DB91D55B1556}" srcId="{2675DB4E-C626-40C2-95CF-C3183BE67DB1}" destId="{E9643205-6132-43C7-B7E4-2167F59759BC}" srcOrd="1" destOrd="0" parTransId="{461C0A02-A376-484C-BF6D-35091B219332}" sibTransId="{EB9C931A-2942-405E-BDB4-6C376E359E2C}"/>
    <dgm:cxn modelId="{AD377D5F-E8F4-4D0E-BCD8-F29E47BB83B5}" srcId="{2675DB4E-C626-40C2-95CF-C3183BE67DB1}" destId="{6D1CFB34-34A3-4B8B-82DC-FE9AA50EC988}" srcOrd="2" destOrd="0" parTransId="{EDCDC5B5-36DA-4E22-AA45-770048D9F2F6}" sibTransId="{83DFA305-AD8C-43D7-8217-1B1C419941D7}"/>
    <dgm:cxn modelId="{B1AB1149-67D9-4986-A841-C5C19EDECBA2}" srcId="{1F2C2317-10BF-4AD0-A254-BC75BD8BBA57}" destId="{BEF1876F-16A1-48B8-A61E-F226F06C1C1D}" srcOrd="1" destOrd="0" parTransId="{9654F17D-15F7-4E60-A54F-CA998AAA6785}" sibTransId="{ADB45A37-E325-400F-9B7D-0FCDA81814A2}"/>
    <dgm:cxn modelId="{0306A86B-A4D3-44C5-B15C-2A53701D6381}" type="presOf" srcId="{BEF1876F-16A1-48B8-A61E-F226F06C1C1D}" destId="{0DEF9CDB-24DB-4A47-830D-A418491B9F7B}" srcOrd="0" destOrd="0" presId="urn:microsoft.com/office/officeart/2011/layout/TabList"/>
    <dgm:cxn modelId="{367AC94F-D34C-4D1E-866A-394E036BF0C8}" type="presOf" srcId="{98761870-32A8-405D-97F6-998BC81B3795}" destId="{3566F3D2-33E5-494A-BBED-3FA956D3BF27}" srcOrd="0" destOrd="0" presId="urn:microsoft.com/office/officeart/2011/layout/TabList"/>
    <dgm:cxn modelId="{FF74ED54-EFAC-48F4-98A3-1C2459CE7551}" srcId="{93AD37ED-3E08-40FD-9C32-8EB62F3036F7}" destId="{2675DB4E-C626-40C2-95CF-C3183BE67DB1}" srcOrd="0" destOrd="0" parTransId="{7C387343-3EFA-49D1-9FD9-59D02043F333}" sibTransId="{ED255861-042D-46CF-94DF-5ED499BD42D6}"/>
    <dgm:cxn modelId="{02BCB090-71C4-46DA-B162-657E48BCF585}" type="presOf" srcId="{1F2C2317-10BF-4AD0-A254-BC75BD8BBA57}" destId="{8CE6030F-1A68-4EE3-A9E2-5A2E965A982A}" srcOrd="0" destOrd="0" presId="urn:microsoft.com/office/officeart/2011/layout/TabList"/>
    <dgm:cxn modelId="{9A4AB196-059B-4E00-9A3E-9CE3808051FC}" srcId="{2675DB4E-C626-40C2-95CF-C3183BE67DB1}" destId="{98761870-32A8-405D-97F6-998BC81B3795}" srcOrd="0" destOrd="0" parTransId="{7B02EF9B-9183-44E7-B1C1-C39ADE15C959}" sibTransId="{2D9E4676-2B9D-431D-BCA7-89992A3AB7C5}"/>
    <dgm:cxn modelId="{569E38A8-B469-4A3E-A9C9-062537D8A860}" type="presOf" srcId="{B0D1FA8E-FCF6-4227-A630-19566B223DF7}" destId="{8620FAAB-1CA1-458C-991D-3CD6B035D4A6}" srcOrd="0" destOrd="0" presId="urn:microsoft.com/office/officeart/2011/layout/TabList"/>
    <dgm:cxn modelId="{0BF0E5EC-DFC1-4A35-AEE5-557ACE9230FE}" type="presOf" srcId="{93AD37ED-3E08-40FD-9C32-8EB62F3036F7}" destId="{27CB1C9C-D671-4E51-9CAA-9778FD1915CF}" srcOrd="0" destOrd="0" presId="urn:microsoft.com/office/officeart/2011/layout/TabList"/>
    <dgm:cxn modelId="{F4CABCF5-AA63-4D84-B2C9-2F47A3298B7C}" type="presOf" srcId="{E9643205-6132-43C7-B7E4-2167F59759BC}" destId="{AAEBCF4B-D2BE-40F4-B734-B343DC6CB9DC}" srcOrd="0" destOrd="0" presId="urn:microsoft.com/office/officeart/2011/layout/TabList"/>
    <dgm:cxn modelId="{A20933FB-3B6A-403D-B239-4260EBAFD450}" type="presOf" srcId="{2675DB4E-C626-40C2-95CF-C3183BE67DB1}" destId="{430B8514-91FD-4BC2-93B7-E93D454FD8E1}" srcOrd="0" destOrd="0" presId="urn:microsoft.com/office/officeart/2011/layout/TabList"/>
    <dgm:cxn modelId="{501DC98A-D1E0-4873-9526-9AE1BDD9DED3}" type="presParOf" srcId="{27CB1C9C-D671-4E51-9CAA-9778FD1915CF}" destId="{C1EBA77F-15C1-433F-B035-A6D4741A5103}" srcOrd="0" destOrd="0" presId="urn:microsoft.com/office/officeart/2011/layout/TabList"/>
    <dgm:cxn modelId="{3E931844-A8F1-4371-9DDB-AE857195A5A4}" type="presParOf" srcId="{C1EBA77F-15C1-433F-B035-A6D4741A5103}" destId="{3566F3D2-33E5-494A-BBED-3FA956D3BF27}" srcOrd="0" destOrd="0" presId="urn:microsoft.com/office/officeart/2011/layout/TabList"/>
    <dgm:cxn modelId="{A910FE7E-5E4C-405A-8E2F-E8910DC66C3C}" type="presParOf" srcId="{C1EBA77F-15C1-433F-B035-A6D4741A5103}" destId="{430B8514-91FD-4BC2-93B7-E93D454FD8E1}" srcOrd="1" destOrd="0" presId="urn:microsoft.com/office/officeart/2011/layout/TabList"/>
    <dgm:cxn modelId="{4D9579FE-0E9B-43E4-ACB8-3FFC7BE839B2}" type="presParOf" srcId="{C1EBA77F-15C1-433F-B035-A6D4741A5103}" destId="{C769F5F1-11FF-42D5-898B-A4532C983CD9}" srcOrd="2" destOrd="0" presId="urn:microsoft.com/office/officeart/2011/layout/TabList"/>
    <dgm:cxn modelId="{4945489C-6E33-4D7C-9194-16436B968460}" type="presParOf" srcId="{27CB1C9C-D671-4E51-9CAA-9778FD1915CF}" destId="{AAEBCF4B-D2BE-40F4-B734-B343DC6CB9DC}" srcOrd="1" destOrd="0" presId="urn:microsoft.com/office/officeart/2011/layout/TabList"/>
    <dgm:cxn modelId="{1FA12504-9916-4269-995C-FBF7ACE6A76B}" type="presParOf" srcId="{27CB1C9C-D671-4E51-9CAA-9778FD1915CF}" destId="{D3A58378-7EB1-47C1-B44F-11B5EA473F3F}" srcOrd="2" destOrd="0" presId="urn:microsoft.com/office/officeart/2011/layout/TabList"/>
    <dgm:cxn modelId="{79071CA0-5A0D-4CD3-AA58-C680CD96565C}" type="presParOf" srcId="{27CB1C9C-D671-4E51-9CAA-9778FD1915CF}" destId="{B2E1F234-D9FB-4838-B59D-C323F8D449D4}" srcOrd="3" destOrd="0" presId="urn:microsoft.com/office/officeart/2011/layout/TabList"/>
    <dgm:cxn modelId="{7BB585C9-E3C0-43DE-B51A-D5E9338714ED}" type="presParOf" srcId="{B2E1F234-D9FB-4838-B59D-C323F8D449D4}" destId="{8620FAAB-1CA1-458C-991D-3CD6B035D4A6}" srcOrd="0" destOrd="0" presId="urn:microsoft.com/office/officeart/2011/layout/TabList"/>
    <dgm:cxn modelId="{3A8F9088-C98B-42D6-ACF2-7A4F095EA749}" type="presParOf" srcId="{B2E1F234-D9FB-4838-B59D-C323F8D449D4}" destId="{8CE6030F-1A68-4EE3-A9E2-5A2E965A982A}" srcOrd="1" destOrd="0" presId="urn:microsoft.com/office/officeart/2011/layout/TabList"/>
    <dgm:cxn modelId="{CA4D3AB9-A272-4F67-87CC-70F9485CB2F0}" type="presParOf" srcId="{B2E1F234-D9FB-4838-B59D-C323F8D449D4}" destId="{C9FC582D-454B-4F1C-8442-AC89EEFB1701}" srcOrd="2" destOrd="0" presId="urn:microsoft.com/office/officeart/2011/layout/TabList"/>
    <dgm:cxn modelId="{6221FE0A-70D4-4FF4-AABF-99AD701456B5}" type="presParOf" srcId="{27CB1C9C-D671-4E51-9CAA-9778FD1915CF}" destId="{0DEF9CDB-24DB-4A47-830D-A418491B9F7B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D374E6-9143-401B-A03D-9F29D3EF258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5CB1B4-F74D-4B47-9FD4-E1FE4F90B3A0}">
      <dgm:prSet phldrT="[Text]" custT="1"/>
      <dgm:spPr/>
      <dgm:t>
        <a:bodyPr/>
        <a:lstStyle/>
        <a:p>
          <a:r>
            <a:rPr lang="en-US" sz="2800" dirty="0"/>
            <a:t>Really easy to use and it runs fast</a:t>
          </a:r>
        </a:p>
      </dgm:t>
    </dgm:pt>
    <dgm:pt modelId="{3140EB67-39E3-46B8-988A-D5E978F16C6F}" type="parTrans" cxnId="{8CF848DC-1776-4A24-8244-0C9C5F902B88}">
      <dgm:prSet/>
      <dgm:spPr/>
      <dgm:t>
        <a:bodyPr/>
        <a:lstStyle/>
        <a:p>
          <a:endParaRPr lang="en-US"/>
        </a:p>
      </dgm:t>
    </dgm:pt>
    <dgm:pt modelId="{7AF0878B-F7F4-4D0B-BAC5-F953E0249A02}" type="sibTrans" cxnId="{8CF848DC-1776-4A24-8244-0C9C5F902B88}">
      <dgm:prSet/>
      <dgm:spPr/>
      <dgm:t>
        <a:bodyPr/>
        <a:lstStyle/>
        <a:p>
          <a:endParaRPr lang="en-US"/>
        </a:p>
      </dgm:t>
    </dgm:pt>
    <dgm:pt modelId="{907CC583-6313-46EB-B99C-CB547B8EE6E5}">
      <dgm:prSet phldrT="[Text]" custT="1"/>
      <dgm:spPr/>
      <dgm:t>
        <a:bodyPr/>
        <a:lstStyle/>
        <a:p>
          <a:r>
            <a:rPr lang="en-US" sz="2000" dirty="0"/>
            <a:t>The algorithm works, in theory, with any base learners</a:t>
          </a:r>
        </a:p>
      </dgm:t>
    </dgm:pt>
    <dgm:pt modelId="{410A5D9A-8C51-4218-9895-7AF58D5D468A}" type="parTrans" cxnId="{F1C54B79-B39B-4BDC-9AFE-B69527F8E971}">
      <dgm:prSet/>
      <dgm:spPr/>
      <dgm:t>
        <a:bodyPr/>
        <a:lstStyle/>
        <a:p>
          <a:endParaRPr lang="en-US"/>
        </a:p>
      </dgm:t>
    </dgm:pt>
    <dgm:pt modelId="{87BCD468-B932-490F-BD38-B8639BABAB48}" type="sibTrans" cxnId="{F1C54B79-B39B-4BDC-9AFE-B69527F8E971}">
      <dgm:prSet/>
      <dgm:spPr/>
      <dgm:t>
        <a:bodyPr/>
        <a:lstStyle/>
        <a:p>
          <a:endParaRPr lang="en-US"/>
        </a:p>
      </dgm:t>
    </dgm:pt>
    <dgm:pt modelId="{2BE99AA4-EB3C-407C-B6EA-D4CF9ED0D172}">
      <dgm:prSet phldrT="[Text]" custT="1"/>
      <dgm:spPr/>
      <dgm:t>
        <a:bodyPr/>
        <a:lstStyle/>
        <a:p>
          <a:r>
            <a:rPr lang="en-US" sz="2800" dirty="0"/>
            <a:t>Base learner inherits the favorable merits of regression tree</a:t>
          </a:r>
        </a:p>
      </dgm:t>
    </dgm:pt>
    <dgm:pt modelId="{4C8E7E8E-6421-4FBC-8EB7-2BCCCB1224A4}" type="parTrans" cxnId="{1C553B8F-F38D-4725-BF0C-8E1B5A283A2A}">
      <dgm:prSet/>
      <dgm:spPr/>
      <dgm:t>
        <a:bodyPr/>
        <a:lstStyle/>
        <a:p>
          <a:endParaRPr lang="en-US"/>
        </a:p>
      </dgm:t>
    </dgm:pt>
    <dgm:pt modelId="{C2B4982C-71A0-4F60-AA25-E683012C1E8C}" type="sibTrans" cxnId="{1C553B8F-F38D-4725-BF0C-8E1B5A283A2A}">
      <dgm:prSet/>
      <dgm:spPr/>
      <dgm:t>
        <a:bodyPr/>
        <a:lstStyle/>
        <a:p>
          <a:endParaRPr lang="en-US"/>
        </a:p>
      </dgm:t>
    </dgm:pt>
    <dgm:pt modelId="{3DC0AA26-8449-4AE9-8806-C441C2251EB0}">
      <dgm:prSet phldrT="[Text]" custT="1"/>
      <dgm:spPr/>
      <dgm:t>
        <a:bodyPr/>
        <a:lstStyle/>
        <a:p>
          <a:r>
            <a:rPr lang="en-US" sz="2000" dirty="0"/>
            <a:t>Robustness against outliers and extreme values</a:t>
          </a:r>
        </a:p>
      </dgm:t>
    </dgm:pt>
    <dgm:pt modelId="{E1A1BD08-98E5-42E9-AFA0-1D40DFED96D3}" type="parTrans" cxnId="{29037DDA-4BD1-421F-BBCC-96969339EC2A}">
      <dgm:prSet/>
      <dgm:spPr/>
      <dgm:t>
        <a:bodyPr/>
        <a:lstStyle/>
        <a:p>
          <a:endParaRPr lang="en-US"/>
        </a:p>
      </dgm:t>
    </dgm:pt>
    <dgm:pt modelId="{065FCF98-8317-4563-8707-EE1CF155EE6E}" type="sibTrans" cxnId="{29037DDA-4BD1-421F-BBCC-96969339EC2A}">
      <dgm:prSet/>
      <dgm:spPr/>
      <dgm:t>
        <a:bodyPr/>
        <a:lstStyle/>
        <a:p>
          <a:endParaRPr lang="en-US"/>
        </a:p>
      </dgm:t>
    </dgm:pt>
    <dgm:pt modelId="{A9E393F0-A7E0-4312-AF7B-EFB4D1B80031}">
      <dgm:prSet custT="1"/>
      <dgm:spPr/>
      <dgm:t>
        <a:bodyPr/>
        <a:lstStyle/>
        <a:p>
          <a:r>
            <a:rPr lang="en-US" sz="2000" dirty="0"/>
            <a:t>Unnecessary to transform input variables</a:t>
          </a:r>
        </a:p>
      </dgm:t>
    </dgm:pt>
    <dgm:pt modelId="{C085943E-4E3A-4206-ADCE-CDE9BB19913A}" type="parTrans" cxnId="{15673E9C-92EF-4B1F-BFF7-D44D7B6FC345}">
      <dgm:prSet/>
      <dgm:spPr/>
      <dgm:t>
        <a:bodyPr/>
        <a:lstStyle/>
        <a:p>
          <a:endParaRPr lang="en-US"/>
        </a:p>
      </dgm:t>
    </dgm:pt>
    <dgm:pt modelId="{C18EB8D1-E91F-4DB9-A704-69E147B87E88}" type="sibTrans" cxnId="{15673E9C-92EF-4B1F-BFF7-D44D7B6FC345}">
      <dgm:prSet/>
      <dgm:spPr/>
      <dgm:t>
        <a:bodyPr/>
        <a:lstStyle/>
        <a:p>
          <a:endParaRPr lang="en-US"/>
        </a:p>
      </dgm:t>
    </dgm:pt>
    <dgm:pt modelId="{20F74AEC-7AA9-4AD6-91C1-EA22A278B356}">
      <dgm:prSet custT="1"/>
      <dgm:spPr/>
      <dgm:t>
        <a:bodyPr/>
        <a:lstStyle/>
        <a:p>
          <a:r>
            <a:rPr lang="en-US" sz="2000" dirty="0"/>
            <a:t>A built-in mechanism to select input variables</a:t>
          </a:r>
        </a:p>
      </dgm:t>
    </dgm:pt>
    <dgm:pt modelId="{79DE726E-1617-488F-AB23-77840C9903E2}" type="parTrans" cxnId="{B6570FD3-44C7-461E-B696-71704F05DED0}">
      <dgm:prSet/>
      <dgm:spPr/>
      <dgm:t>
        <a:bodyPr/>
        <a:lstStyle/>
        <a:p>
          <a:endParaRPr lang="en-US"/>
        </a:p>
      </dgm:t>
    </dgm:pt>
    <dgm:pt modelId="{7F49DA4D-C7B2-4835-90F7-2FB5F28D309E}" type="sibTrans" cxnId="{B6570FD3-44C7-461E-B696-71704F05DED0}">
      <dgm:prSet/>
      <dgm:spPr/>
      <dgm:t>
        <a:bodyPr/>
        <a:lstStyle/>
        <a:p>
          <a:endParaRPr lang="en-US"/>
        </a:p>
      </dgm:t>
    </dgm:pt>
    <dgm:pt modelId="{E426BDC1-28F8-4C5B-A026-2903D2180ECE}">
      <dgm:prSet custT="1"/>
      <dgm:spPr/>
      <dgm:t>
        <a:bodyPr/>
        <a:lstStyle/>
        <a:p>
          <a:r>
            <a:rPr lang="en-US" sz="2000" dirty="0"/>
            <a:t>Ability to handle missing values in input variables (depends on implementation)</a:t>
          </a:r>
        </a:p>
      </dgm:t>
    </dgm:pt>
    <dgm:pt modelId="{F66BBE69-6422-4957-B015-A26BCF0A5B91}" type="parTrans" cxnId="{3C146238-F179-4DBD-9D1F-74D0F9375B5E}">
      <dgm:prSet/>
      <dgm:spPr/>
      <dgm:t>
        <a:bodyPr/>
        <a:lstStyle/>
        <a:p>
          <a:endParaRPr lang="en-US"/>
        </a:p>
      </dgm:t>
    </dgm:pt>
    <dgm:pt modelId="{8B6E9F73-E1C1-44C3-B52D-57586954994B}" type="sibTrans" cxnId="{3C146238-F179-4DBD-9D1F-74D0F9375B5E}">
      <dgm:prSet/>
      <dgm:spPr/>
      <dgm:t>
        <a:bodyPr/>
        <a:lstStyle/>
        <a:p>
          <a:endParaRPr lang="en-US"/>
        </a:p>
      </dgm:t>
    </dgm:pt>
    <dgm:pt modelId="{55D6FFA3-79D4-42ED-919D-54C823803FEF}">
      <dgm:prSet custT="1"/>
      <dgm:spPr/>
      <dgm:t>
        <a:bodyPr/>
        <a:lstStyle/>
        <a:p>
          <a:r>
            <a:rPr lang="en-US" sz="2000" dirty="0"/>
            <a:t>Avoids the often confusing choices of convergence criteria (because, it basically have none, except the number of boosting steps)</a:t>
          </a:r>
        </a:p>
      </dgm:t>
    </dgm:pt>
    <dgm:pt modelId="{E7A89881-23D2-4440-B88F-6503B3872474}" type="parTrans" cxnId="{5B166613-6D14-4786-B176-17A9672FE978}">
      <dgm:prSet/>
      <dgm:spPr/>
      <dgm:t>
        <a:bodyPr/>
        <a:lstStyle/>
        <a:p>
          <a:endParaRPr lang="en-US"/>
        </a:p>
      </dgm:t>
    </dgm:pt>
    <dgm:pt modelId="{283B357E-0D8C-4EA6-91C1-ED3491212AFC}" type="sibTrans" cxnId="{5B166613-6D14-4786-B176-17A9672FE978}">
      <dgm:prSet/>
      <dgm:spPr/>
      <dgm:t>
        <a:bodyPr/>
        <a:lstStyle/>
        <a:p>
          <a:endParaRPr lang="en-US"/>
        </a:p>
      </dgm:t>
    </dgm:pt>
    <dgm:pt modelId="{167C5C85-119E-4276-BDB9-A7CF03A10DA9}">
      <dgm:prSet custT="1"/>
      <dgm:spPr/>
      <dgm:t>
        <a:bodyPr/>
        <a:lstStyle/>
        <a:p>
          <a:r>
            <a:rPr lang="en-US" sz="2000" dirty="0"/>
            <a:t>It does not rely on the original learning algorithm to gain improvement</a:t>
          </a:r>
        </a:p>
      </dgm:t>
    </dgm:pt>
    <dgm:pt modelId="{72CF1CD7-6AF1-4788-B284-93F84C428E93}" type="parTrans" cxnId="{E817E3E5-C051-4C26-9219-7E00D2130490}">
      <dgm:prSet/>
      <dgm:spPr/>
      <dgm:t>
        <a:bodyPr/>
        <a:lstStyle/>
        <a:p>
          <a:endParaRPr lang="en-US"/>
        </a:p>
      </dgm:t>
    </dgm:pt>
    <dgm:pt modelId="{F9E2963E-8904-4E76-9BC0-6CAABD25F9CA}" type="sibTrans" cxnId="{E817E3E5-C051-4C26-9219-7E00D2130490}">
      <dgm:prSet/>
      <dgm:spPr/>
      <dgm:t>
        <a:bodyPr/>
        <a:lstStyle/>
        <a:p>
          <a:endParaRPr lang="en-US"/>
        </a:p>
      </dgm:t>
    </dgm:pt>
    <dgm:pt modelId="{94329862-61B5-4B9C-B20A-995F507EECA2}" type="pres">
      <dgm:prSet presAssocID="{CBD374E6-9143-401B-A03D-9F29D3EF2588}" presName="linear" presStyleCnt="0">
        <dgm:presLayoutVars>
          <dgm:animLvl val="lvl"/>
          <dgm:resizeHandles val="exact"/>
        </dgm:presLayoutVars>
      </dgm:prSet>
      <dgm:spPr/>
    </dgm:pt>
    <dgm:pt modelId="{21AD78C0-8A8B-4B0E-A057-3C028C442C94}" type="pres">
      <dgm:prSet presAssocID="{5B5CB1B4-F74D-4B47-9FD4-E1FE4F90B3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EA5E39-83FF-4CE8-BE9F-97D1198D067C}" type="pres">
      <dgm:prSet presAssocID="{5B5CB1B4-F74D-4B47-9FD4-E1FE4F90B3A0}" presName="childText" presStyleLbl="revTx" presStyleIdx="0" presStyleCnt="2">
        <dgm:presLayoutVars>
          <dgm:bulletEnabled val="1"/>
        </dgm:presLayoutVars>
      </dgm:prSet>
      <dgm:spPr/>
    </dgm:pt>
    <dgm:pt modelId="{62F619EE-03AF-486F-8C00-94344AFABBC6}" type="pres">
      <dgm:prSet presAssocID="{2BE99AA4-EB3C-407C-B6EA-D4CF9ED0D17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553B2D-D752-4F17-AA00-9FC256FC634D}" type="pres">
      <dgm:prSet presAssocID="{2BE99AA4-EB3C-407C-B6EA-D4CF9ED0D17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167306-560A-460E-A0A6-F8E42FCD7E53}" type="presOf" srcId="{907CC583-6313-46EB-B99C-CB547B8EE6E5}" destId="{F7EA5E39-83FF-4CE8-BE9F-97D1198D067C}" srcOrd="0" destOrd="0" presId="urn:microsoft.com/office/officeart/2005/8/layout/vList2"/>
    <dgm:cxn modelId="{525F900C-45FE-4D36-B93C-DE0015A5EA0C}" type="presOf" srcId="{3DC0AA26-8449-4AE9-8806-C441C2251EB0}" destId="{50553B2D-D752-4F17-AA00-9FC256FC634D}" srcOrd="0" destOrd="0" presId="urn:microsoft.com/office/officeart/2005/8/layout/vList2"/>
    <dgm:cxn modelId="{5B166613-6D14-4786-B176-17A9672FE978}" srcId="{5B5CB1B4-F74D-4B47-9FD4-E1FE4F90B3A0}" destId="{55D6FFA3-79D4-42ED-919D-54C823803FEF}" srcOrd="1" destOrd="0" parTransId="{E7A89881-23D2-4440-B88F-6503B3872474}" sibTransId="{283B357E-0D8C-4EA6-91C1-ED3491212AFC}"/>
    <dgm:cxn modelId="{1FDBA720-2682-4AC8-869E-D3E92C14171E}" type="presOf" srcId="{2BE99AA4-EB3C-407C-B6EA-D4CF9ED0D172}" destId="{62F619EE-03AF-486F-8C00-94344AFABBC6}" srcOrd="0" destOrd="0" presId="urn:microsoft.com/office/officeart/2005/8/layout/vList2"/>
    <dgm:cxn modelId="{3C146238-F179-4DBD-9D1F-74D0F9375B5E}" srcId="{2BE99AA4-EB3C-407C-B6EA-D4CF9ED0D172}" destId="{E426BDC1-28F8-4C5B-A026-2903D2180ECE}" srcOrd="3" destOrd="0" parTransId="{F66BBE69-6422-4957-B015-A26BCF0A5B91}" sibTransId="{8B6E9F73-E1C1-44C3-B52D-57586954994B}"/>
    <dgm:cxn modelId="{8EC28D45-29F2-46A0-B771-CFC4C889F29E}" type="presOf" srcId="{A9E393F0-A7E0-4312-AF7B-EFB4D1B80031}" destId="{50553B2D-D752-4F17-AA00-9FC256FC634D}" srcOrd="0" destOrd="1" presId="urn:microsoft.com/office/officeart/2005/8/layout/vList2"/>
    <dgm:cxn modelId="{65FA486A-2073-4EE1-B007-856C3702E642}" type="presOf" srcId="{55D6FFA3-79D4-42ED-919D-54C823803FEF}" destId="{F7EA5E39-83FF-4CE8-BE9F-97D1198D067C}" srcOrd="0" destOrd="1" presId="urn:microsoft.com/office/officeart/2005/8/layout/vList2"/>
    <dgm:cxn modelId="{847B9D76-1BE4-435A-984D-1F7F789D8DBD}" type="presOf" srcId="{CBD374E6-9143-401B-A03D-9F29D3EF2588}" destId="{94329862-61B5-4B9C-B20A-995F507EECA2}" srcOrd="0" destOrd="0" presId="urn:microsoft.com/office/officeart/2005/8/layout/vList2"/>
    <dgm:cxn modelId="{F1C54B79-B39B-4BDC-9AFE-B69527F8E971}" srcId="{5B5CB1B4-F74D-4B47-9FD4-E1FE4F90B3A0}" destId="{907CC583-6313-46EB-B99C-CB547B8EE6E5}" srcOrd="0" destOrd="0" parTransId="{410A5D9A-8C51-4218-9895-7AF58D5D468A}" sibTransId="{87BCD468-B932-490F-BD38-B8639BABAB48}"/>
    <dgm:cxn modelId="{1C553B8F-F38D-4725-BF0C-8E1B5A283A2A}" srcId="{CBD374E6-9143-401B-A03D-9F29D3EF2588}" destId="{2BE99AA4-EB3C-407C-B6EA-D4CF9ED0D172}" srcOrd="1" destOrd="0" parTransId="{4C8E7E8E-6421-4FBC-8EB7-2BCCCB1224A4}" sibTransId="{C2B4982C-71A0-4F60-AA25-E683012C1E8C}"/>
    <dgm:cxn modelId="{BF19C695-9EA3-46FA-826A-7FC4626E58A9}" type="presOf" srcId="{20F74AEC-7AA9-4AD6-91C1-EA22A278B356}" destId="{50553B2D-D752-4F17-AA00-9FC256FC634D}" srcOrd="0" destOrd="2" presId="urn:microsoft.com/office/officeart/2005/8/layout/vList2"/>
    <dgm:cxn modelId="{15673E9C-92EF-4B1F-BFF7-D44D7B6FC345}" srcId="{2BE99AA4-EB3C-407C-B6EA-D4CF9ED0D172}" destId="{A9E393F0-A7E0-4312-AF7B-EFB4D1B80031}" srcOrd="1" destOrd="0" parTransId="{C085943E-4E3A-4206-ADCE-CDE9BB19913A}" sibTransId="{C18EB8D1-E91F-4DB9-A704-69E147B87E88}"/>
    <dgm:cxn modelId="{FD6179A0-9C08-4CC5-83E7-A09E65089796}" type="presOf" srcId="{5B5CB1B4-F74D-4B47-9FD4-E1FE4F90B3A0}" destId="{21AD78C0-8A8B-4B0E-A057-3C028C442C94}" srcOrd="0" destOrd="0" presId="urn:microsoft.com/office/officeart/2005/8/layout/vList2"/>
    <dgm:cxn modelId="{20A21DAC-5EC1-475E-A6FA-13E7EB51EAD9}" type="presOf" srcId="{E426BDC1-28F8-4C5B-A026-2903D2180ECE}" destId="{50553B2D-D752-4F17-AA00-9FC256FC634D}" srcOrd="0" destOrd="3" presId="urn:microsoft.com/office/officeart/2005/8/layout/vList2"/>
    <dgm:cxn modelId="{B6570FD3-44C7-461E-B696-71704F05DED0}" srcId="{2BE99AA4-EB3C-407C-B6EA-D4CF9ED0D172}" destId="{20F74AEC-7AA9-4AD6-91C1-EA22A278B356}" srcOrd="2" destOrd="0" parTransId="{79DE726E-1617-488F-AB23-77840C9903E2}" sibTransId="{7F49DA4D-C7B2-4835-90F7-2FB5F28D309E}"/>
    <dgm:cxn modelId="{29037DDA-4BD1-421F-BBCC-96969339EC2A}" srcId="{2BE99AA4-EB3C-407C-B6EA-D4CF9ED0D172}" destId="{3DC0AA26-8449-4AE9-8806-C441C2251EB0}" srcOrd="0" destOrd="0" parTransId="{E1A1BD08-98E5-42E9-AFA0-1D40DFED96D3}" sibTransId="{065FCF98-8317-4563-8707-EE1CF155EE6E}"/>
    <dgm:cxn modelId="{8CF848DC-1776-4A24-8244-0C9C5F902B88}" srcId="{CBD374E6-9143-401B-A03D-9F29D3EF2588}" destId="{5B5CB1B4-F74D-4B47-9FD4-E1FE4F90B3A0}" srcOrd="0" destOrd="0" parTransId="{3140EB67-39E3-46B8-988A-D5E978F16C6F}" sibTransId="{7AF0878B-F7F4-4D0B-BAC5-F953E0249A02}"/>
    <dgm:cxn modelId="{E817E3E5-C051-4C26-9219-7E00D2130490}" srcId="{5B5CB1B4-F74D-4B47-9FD4-E1FE4F90B3A0}" destId="{167C5C85-119E-4276-BDB9-A7CF03A10DA9}" srcOrd="2" destOrd="0" parTransId="{72CF1CD7-6AF1-4788-B284-93F84C428E93}" sibTransId="{F9E2963E-8904-4E76-9BC0-6CAABD25F9CA}"/>
    <dgm:cxn modelId="{A80D02FD-16AC-472B-94BC-9841FF4492F0}" type="presOf" srcId="{167C5C85-119E-4276-BDB9-A7CF03A10DA9}" destId="{F7EA5E39-83FF-4CE8-BE9F-97D1198D067C}" srcOrd="0" destOrd="2" presId="urn:microsoft.com/office/officeart/2005/8/layout/vList2"/>
    <dgm:cxn modelId="{F293E997-1AE9-413E-9B9E-283A4C2E8B95}" type="presParOf" srcId="{94329862-61B5-4B9C-B20A-995F507EECA2}" destId="{21AD78C0-8A8B-4B0E-A057-3C028C442C94}" srcOrd="0" destOrd="0" presId="urn:microsoft.com/office/officeart/2005/8/layout/vList2"/>
    <dgm:cxn modelId="{1F8EA1BB-DB13-4714-A336-9ECECB503C7D}" type="presParOf" srcId="{94329862-61B5-4B9C-B20A-995F507EECA2}" destId="{F7EA5E39-83FF-4CE8-BE9F-97D1198D067C}" srcOrd="1" destOrd="0" presId="urn:microsoft.com/office/officeart/2005/8/layout/vList2"/>
    <dgm:cxn modelId="{27B0D59F-3E2F-467C-A905-632E9D069439}" type="presParOf" srcId="{94329862-61B5-4B9C-B20A-995F507EECA2}" destId="{62F619EE-03AF-486F-8C00-94344AFABBC6}" srcOrd="2" destOrd="0" presId="urn:microsoft.com/office/officeart/2005/8/layout/vList2"/>
    <dgm:cxn modelId="{F85185BD-0CD5-444B-920A-20E2BE391967}" type="presParOf" srcId="{94329862-61B5-4B9C-B20A-995F507EECA2}" destId="{50553B2D-D752-4F17-AA00-9FC256FC634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D374E6-9143-401B-A03D-9F29D3EF258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B5CB1B4-F74D-4B47-9FD4-E1FE4F90B3A0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/>
            <a:t>Challenges in deployment</a:t>
          </a:r>
        </a:p>
      </dgm:t>
    </dgm:pt>
    <dgm:pt modelId="{3140EB67-39E3-46B8-988A-D5E978F16C6F}" type="parTrans" cxnId="{8CF848DC-1776-4A24-8244-0C9C5F902B88}">
      <dgm:prSet/>
      <dgm:spPr/>
      <dgm:t>
        <a:bodyPr/>
        <a:lstStyle/>
        <a:p>
          <a:endParaRPr lang="en-US"/>
        </a:p>
      </dgm:t>
    </dgm:pt>
    <dgm:pt modelId="{7AF0878B-F7F4-4D0B-BAC5-F953E0249A02}" type="sibTrans" cxnId="{8CF848DC-1776-4A24-8244-0C9C5F902B88}">
      <dgm:prSet/>
      <dgm:spPr/>
      <dgm:t>
        <a:bodyPr/>
        <a:lstStyle/>
        <a:p>
          <a:endParaRPr lang="en-US"/>
        </a:p>
      </dgm:t>
    </dgm:pt>
    <dgm:pt modelId="{907CC583-6313-46EB-B99C-CB547B8EE6E5}">
      <dgm:prSet phldrT="[Text]" custT="1"/>
      <dgm:spPr/>
      <dgm:t>
        <a:bodyPr/>
        <a:lstStyle/>
        <a:p>
          <a:r>
            <a:rPr lang="en-US" sz="2000" dirty="0"/>
            <a:t>Produced many base learners like most Bagging and the AdaBoost algorithm</a:t>
          </a:r>
        </a:p>
      </dgm:t>
    </dgm:pt>
    <dgm:pt modelId="{410A5D9A-8C51-4218-9895-7AF58D5D468A}" type="parTrans" cxnId="{F1C54B79-B39B-4BDC-9AFE-B69527F8E971}">
      <dgm:prSet/>
      <dgm:spPr/>
      <dgm:t>
        <a:bodyPr/>
        <a:lstStyle/>
        <a:p>
          <a:endParaRPr lang="en-US"/>
        </a:p>
      </dgm:t>
    </dgm:pt>
    <dgm:pt modelId="{87BCD468-B932-490F-BD38-B8639BABAB48}" type="sibTrans" cxnId="{F1C54B79-B39B-4BDC-9AFE-B69527F8E971}">
      <dgm:prSet/>
      <dgm:spPr/>
      <dgm:t>
        <a:bodyPr/>
        <a:lstStyle/>
        <a:p>
          <a:endParaRPr lang="en-US"/>
        </a:p>
      </dgm:t>
    </dgm:pt>
    <dgm:pt modelId="{2BE99AA4-EB3C-407C-B6EA-D4CF9ED0D172}">
      <dgm:prSet phldrT="[Text]" custT="1"/>
      <dgm:spPr/>
      <dgm:t>
        <a:bodyPr/>
        <a:lstStyle/>
        <a:p>
          <a:r>
            <a:rPr lang="en-US" sz="2800" dirty="0"/>
            <a:t>Base learner inherits the unfavorable merits of regression tree</a:t>
          </a:r>
        </a:p>
      </dgm:t>
    </dgm:pt>
    <dgm:pt modelId="{4C8E7E8E-6421-4FBC-8EB7-2BCCCB1224A4}" type="parTrans" cxnId="{1C553B8F-F38D-4725-BF0C-8E1B5A283A2A}">
      <dgm:prSet/>
      <dgm:spPr/>
      <dgm:t>
        <a:bodyPr/>
        <a:lstStyle/>
        <a:p>
          <a:endParaRPr lang="en-US"/>
        </a:p>
      </dgm:t>
    </dgm:pt>
    <dgm:pt modelId="{C2B4982C-71A0-4F60-AA25-E683012C1E8C}" type="sibTrans" cxnId="{1C553B8F-F38D-4725-BF0C-8E1B5A283A2A}">
      <dgm:prSet/>
      <dgm:spPr/>
      <dgm:t>
        <a:bodyPr/>
        <a:lstStyle/>
        <a:p>
          <a:endParaRPr lang="en-US"/>
        </a:p>
      </dgm:t>
    </dgm:pt>
    <dgm:pt modelId="{3DC0AA26-8449-4AE9-8806-C441C2251EB0}">
      <dgm:prSet phldrT="[Text]" custT="1"/>
      <dgm:spPr/>
      <dgm:t>
        <a:bodyPr/>
        <a:lstStyle/>
        <a:p>
          <a:r>
            <a:rPr lang="en-US" sz="2000" dirty="0"/>
            <a:t>Inaccuracy due to not enough terminal nodes for smaller trees</a:t>
          </a:r>
        </a:p>
      </dgm:t>
    </dgm:pt>
    <dgm:pt modelId="{E1A1BD08-98E5-42E9-AFA0-1D40DFED96D3}" type="parTrans" cxnId="{29037DDA-4BD1-421F-BBCC-96969339EC2A}">
      <dgm:prSet/>
      <dgm:spPr/>
      <dgm:t>
        <a:bodyPr/>
        <a:lstStyle/>
        <a:p>
          <a:endParaRPr lang="en-US"/>
        </a:p>
      </dgm:t>
    </dgm:pt>
    <dgm:pt modelId="{065FCF98-8317-4563-8707-EE1CF155EE6E}" type="sibTrans" cxnId="{29037DDA-4BD1-421F-BBCC-96969339EC2A}">
      <dgm:prSet/>
      <dgm:spPr/>
      <dgm:t>
        <a:bodyPr/>
        <a:lstStyle/>
        <a:p>
          <a:endParaRPr lang="en-US"/>
        </a:p>
      </dgm:t>
    </dgm:pt>
    <dgm:pt modelId="{9B57BD58-9B1A-486C-AD3F-CCBA25E6D0B9}">
      <dgm:prSet phldrT="[Text]" custT="1"/>
      <dgm:spPr/>
      <dgm:t>
        <a:bodyPr/>
        <a:lstStyle/>
        <a:p>
          <a:r>
            <a:rPr lang="en-US" sz="2000" dirty="0"/>
            <a:t>Special attention is needed to ensure all base learners return valid scores</a:t>
          </a:r>
        </a:p>
      </dgm:t>
    </dgm:pt>
    <dgm:pt modelId="{C126A973-2E7E-4983-9A71-0EDD12120F70}" type="parTrans" cxnId="{AE704C26-F5F8-48A1-95EA-D4E0E5AB11D2}">
      <dgm:prSet/>
      <dgm:spPr/>
      <dgm:t>
        <a:bodyPr/>
        <a:lstStyle/>
        <a:p>
          <a:endParaRPr lang="en-US"/>
        </a:p>
      </dgm:t>
    </dgm:pt>
    <dgm:pt modelId="{8B262BEA-DC39-4B9D-A09E-347224961864}" type="sibTrans" cxnId="{AE704C26-F5F8-48A1-95EA-D4E0E5AB11D2}">
      <dgm:prSet/>
      <dgm:spPr/>
      <dgm:t>
        <a:bodyPr/>
        <a:lstStyle/>
        <a:p>
          <a:endParaRPr lang="en-US"/>
        </a:p>
      </dgm:t>
    </dgm:pt>
    <dgm:pt modelId="{9B455CB3-3A7E-413C-8268-2BF99B42F14F}">
      <dgm:prSet custT="1"/>
      <dgm:spPr/>
      <dgm:t>
        <a:bodyPr/>
        <a:lstStyle/>
        <a:p>
          <a:r>
            <a:rPr lang="en-US" sz="2000" dirty="0"/>
            <a:t>Instability due to overfitting for larger trees</a:t>
          </a:r>
        </a:p>
      </dgm:t>
    </dgm:pt>
    <dgm:pt modelId="{5874509A-F141-4661-977A-D39546857701}" type="parTrans" cxnId="{C7674DBB-632D-4D64-9B9A-3AB2AC1A313F}">
      <dgm:prSet/>
      <dgm:spPr/>
      <dgm:t>
        <a:bodyPr/>
        <a:lstStyle/>
        <a:p>
          <a:endParaRPr lang="en-US"/>
        </a:p>
      </dgm:t>
    </dgm:pt>
    <dgm:pt modelId="{F2645CEF-602C-4FC3-BA56-72A84716A09E}" type="sibTrans" cxnId="{C7674DBB-632D-4D64-9B9A-3AB2AC1A313F}">
      <dgm:prSet/>
      <dgm:spPr/>
      <dgm:t>
        <a:bodyPr/>
        <a:lstStyle/>
        <a:p>
          <a:endParaRPr lang="en-US"/>
        </a:p>
      </dgm:t>
    </dgm:pt>
    <dgm:pt modelId="{E12C0B00-6559-4123-A52F-6D0AE9E561F4}">
      <dgm:prSet custT="1"/>
      <dgm:spPr/>
      <dgm:t>
        <a:bodyPr/>
        <a:lstStyle/>
        <a:p>
          <a:r>
            <a:rPr lang="en-US" sz="2000" dirty="0"/>
            <a:t>Often competing choices of specifying a tree, e.g., maximum number of nodes, maximum number of depths, minimum observations in a node, etc.</a:t>
          </a:r>
        </a:p>
      </dgm:t>
    </dgm:pt>
    <dgm:pt modelId="{3862324E-206A-4683-A8C9-7E873358A94D}" type="parTrans" cxnId="{69BAA0FF-E2E0-4784-A4E4-8F25FD487CC3}">
      <dgm:prSet/>
      <dgm:spPr/>
      <dgm:t>
        <a:bodyPr/>
        <a:lstStyle/>
        <a:p>
          <a:endParaRPr lang="en-US"/>
        </a:p>
      </dgm:t>
    </dgm:pt>
    <dgm:pt modelId="{A1811FF1-574B-4B82-99E4-46F1BA5C2D6D}" type="sibTrans" cxnId="{69BAA0FF-E2E0-4784-A4E4-8F25FD487CC3}">
      <dgm:prSet/>
      <dgm:spPr/>
      <dgm:t>
        <a:bodyPr/>
        <a:lstStyle/>
        <a:p>
          <a:endParaRPr lang="en-US"/>
        </a:p>
      </dgm:t>
    </dgm:pt>
    <dgm:pt modelId="{94329862-61B5-4B9C-B20A-995F507EECA2}" type="pres">
      <dgm:prSet presAssocID="{CBD374E6-9143-401B-A03D-9F29D3EF2588}" presName="linear" presStyleCnt="0">
        <dgm:presLayoutVars>
          <dgm:animLvl val="lvl"/>
          <dgm:resizeHandles val="exact"/>
        </dgm:presLayoutVars>
      </dgm:prSet>
      <dgm:spPr/>
    </dgm:pt>
    <dgm:pt modelId="{21AD78C0-8A8B-4B0E-A057-3C028C442C94}" type="pres">
      <dgm:prSet presAssocID="{5B5CB1B4-F74D-4B47-9FD4-E1FE4F90B3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EA5E39-83FF-4CE8-BE9F-97D1198D067C}" type="pres">
      <dgm:prSet presAssocID="{5B5CB1B4-F74D-4B47-9FD4-E1FE4F90B3A0}" presName="childText" presStyleLbl="revTx" presStyleIdx="0" presStyleCnt="2">
        <dgm:presLayoutVars>
          <dgm:bulletEnabled val="1"/>
        </dgm:presLayoutVars>
      </dgm:prSet>
      <dgm:spPr/>
    </dgm:pt>
    <dgm:pt modelId="{62F619EE-03AF-486F-8C00-94344AFABBC6}" type="pres">
      <dgm:prSet presAssocID="{2BE99AA4-EB3C-407C-B6EA-D4CF9ED0D17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553B2D-D752-4F17-AA00-9FC256FC634D}" type="pres">
      <dgm:prSet presAssocID="{2BE99AA4-EB3C-407C-B6EA-D4CF9ED0D172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4167306-560A-460E-A0A6-F8E42FCD7E53}" type="presOf" srcId="{907CC583-6313-46EB-B99C-CB547B8EE6E5}" destId="{F7EA5E39-83FF-4CE8-BE9F-97D1198D067C}" srcOrd="0" destOrd="0" presId="urn:microsoft.com/office/officeart/2005/8/layout/vList2"/>
    <dgm:cxn modelId="{D526C20B-86A6-4C0B-A245-609B95E89998}" type="presOf" srcId="{9B57BD58-9B1A-486C-AD3F-CCBA25E6D0B9}" destId="{F7EA5E39-83FF-4CE8-BE9F-97D1198D067C}" srcOrd="0" destOrd="1" presId="urn:microsoft.com/office/officeart/2005/8/layout/vList2"/>
    <dgm:cxn modelId="{525F900C-45FE-4D36-B93C-DE0015A5EA0C}" type="presOf" srcId="{3DC0AA26-8449-4AE9-8806-C441C2251EB0}" destId="{50553B2D-D752-4F17-AA00-9FC256FC634D}" srcOrd="0" destOrd="0" presId="urn:microsoft.com/office/officeart/2005/8/layout/vList2"/>
    <dgm:cxn modelId="{1FDBA720-2682-4AC8-869E-D3E92C14171E}" type="presOf" srcId="{2BE99AA4-EB3C-407C-B6EA-D4CF9ED0D172}" destId="{62F619EE-03AF-486F-8C00-94344AFABBC6}" srcOrd="0" destOrd="0" presId="urn:microsoft.com/office/officeart/2005/8/layout/vList2"/>
    <dgm:cxn modelId="{AE704C26-F5F8-48A1-95EA-D4E0E5AB11D2}" srcId="{5B5CB1B4-F74D-4B47-9FD4-E1FE4F90B3A0}" destId="{9B57BD58-9B1A-486C-AD3F-CCBA25E6D0B9}" srcOrd="1" destOrd="0" parTransId="{C126A973-2E7E-4983-9A71-0EDD12120F70}" sibTransId="{8B262BEA-DC39-4B9D-A09E-347224961864}"/>
    <dgm:cxn modelId="{847B9D76-1BE4-435A-984D-1F7F789D8DBD}" type="presOf" srcId="{CBD374E6-9143-401B-A03D-9F29D3EF2588}" destId="{94329862-61B5-4B9C-B20A-995F507EECA2}" srcOrd="0" destOrd="0" presId="urn:microsoft.com/office/officeart/2005/8/layout/vList2"/>
    <dgm:cxn modelId="{F1C54B79-B39B-4BDC-9AFE-B69527F8E971}" srcId="{5B5CB1B4-F74D-4B47-9FD4-E1FE4F90B3A0}" destId="{907CC583-6313-46EB-B99C-CB547B8EE6E5}" srcOrd="0" destOrd="0" parTransId="{410A5D9A-8C51-4218-9895-7AF58D5D468A}" sibTransId="{87BCD468-B932-490F-BD38-B8639BABAB48}"/>
    <dgm:cxn modelId="{1C553B8F-F38D-4725-BF0C-8E1B5A283A2A}" srcId="{CBD374E6-9143-401B-A03D-9F29D3EF2588}" destId="{2BE99AA4-EB3C-407C-B6EA-D4CF9ED0D172}" srcOrd="1" destOrd="0" parTransId="{4C8E7E8E-6421-4FBC-8EB7-2BCCCB1224A4}" sibTransId="{C2B4982C-71A0-4F60-AA25-E683012C1E8C}"/>
    <dgm:cxn modelId="{BAE6899D-6B87-4CB1-9348-9FFBC9503D41}" type="presOf" srcId="{E12C0B00-6559-4123-A52F-6D0AE9E561F4}" destId="{50553B2D-D752-4F17-AA00-9FC256FC634D}" srcOrd="0" destOrd="2" presId="urn:microsoft.com/office/officeart/2005/8/layout/vList2"/>
    <dgm:cxn modelId="{FD6179A0-9C08-4CC5-83E7-A09E65089796}" type="presOf" srcId="{5B5CB1B4-F74D-4B47-9FD4-E1FE4F90B3A0}" destId="{21AD78C0-8A8B-4B0E-A057-3C028C442C94}" srcOrd="0" destOrd="0" presId="urn:microsoft.com/office/officeart/2005/8/layout/vList2"/>
    <dgm:cxn modelId="{C7674DBB-632D-4D64-9B9A-3AB2AC1A313F}" srcId="{2BE99AA4-EB3C-407C-B6EA-D4CF9ED0D172}" destId="{9B455CB3-3A7E-413C-8268-2BF99B42F14F}" srcOrd="1" destOrd="0" parTransId="{5874509A-F141-4661-977A-D39546857701}" sibTransId="{F2645CEF-602C-4FC3-BA56-72A84716A09E}"/>
    <dgm:cxn modelId="{29037DDA-4BD1-421F-BBCC-96969339EC2A}" srcId="{2BE99AA4-EB3C-407C-B6EA-D4CF9ED0D172}" destId="{3DC0AA26-8449-4AE9-8806-C441C2251EB0}" srcOrd="0" destOrd="0" parTransId="{E1A1BD08-98E5-42E9-AFA0-1D40DFED96D3}" sibTransId="{065FCF98-8317-4563-8707-EE1CF155EE6E}"/>
    <dgm:cxn modelId="{8CF848DC-1776-4A24-8244-0C9C5F902B88}" srcId="{CBD374E6-9143-401B-A03D-9F29D3EF2588}" destId="{5B5CB1B4-F74D-4B47-9FD4-E1FE4F90B3A0}" srcOrd="0" destOrd="0" parTransId="{3140EB67-39E3-46B8-988A-D5E978F16C6F}" sibTransId="{7AF0878B-F7F4-4D0B-BAC5-F953E0249A02}"/>
    <dgm:cxn modelId="{E4740CE6-CB6C-4FAD-A08F-AE969CFFCA29}" type="presOf" srcId="{9B455CB3-3A7E-413C-8268-2BF99B42F14F}" destId="{50553B2D-D752-4F17-AA00-9FC256FC634D}" srcOrd="0" destOrd="1" presId="urn:microsoft.com/office/officeart/2005/8/layout/vList2"/>
    <dgm:cxn modelId="{69BAA0FF-E2E0-4784-A4E4-8F25FD487CC3}" srcId="{2BE99AA4-EB3C-407C-B6EA-D4CF9ED0D172}" destId="{E12C0B00-6559-4123-A52F-6D0AE9E561F4}" srcOrd="2" destOrd="0" parTransId="{3862324E-206A-4683-A8C9-7E873358A94D}" sibTransId="{A1811FF1-574B-4B82-99E4-46F1BA5C2D6D}"/>
    <dgm:cxn modelId="{F293E997-1AE9-413E-9B9E-283A4C2E8B95}" type="presParOf" srcId="{94329862-61B5-4B9C-B20A-995F507EECA2}" destId="{21AD78C0-8A8B-4B0E-A057-3C028C442C94}" srcOrd="0" destOrd="0" presId="urn:microsoft.com/office/officeart/2005/8/layout/vList2"/>
    <dgm:cxn modelId="{1F8EA1BB-DB13-4714-A336-9ECECB503C7D}" type="presParOf" srcId="{94329862-61B5-4B9C-B20A-995F507EECA2}" destId="{F7EA5E39-83FF-4CE8-BE9F-97D1198D067C}" srcOrd="1" destOrd="0" presId="urn:microsoft.com/office/officeart/2005/8/layout/vList2"/>
    <dgm:cxn modelId="{27B0D59F-3E2F-467C-A905-632E9D069439}" type="presParOf" srcId="{94329862-61B5-4B9C-B20A-995F507EECA2}" destId="{62F619EE-03AF-486F-8C00-94344AFABBC6}" srcOrd="2" destOrd="0" presId="urn:microsoft.com/office/officeart/2005/8/layout/vList2"/>
    <dgm:cxn modelId="{F85185BD-0CD5-444B-920A-20E2BE391967}" type="presParOf" srcId="{94329862-61B5-4B9C-B20A-995F507EECA2}" destId="{50553B2D-D752-4F17-AA00-9FC256FC634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C2FC8F6-8D87-4DF3-B576-14ACDE5F4804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03D2EA-F97B-47ED-90F2-7255BA6DC276}">
      <dgm:prSet phldrT="[Text]"/>
      <dgm:spPr/>
      <dgm:t>
        <a:bodyPr/>
        <a:lstStyle/>
        <a:p>
          <a:r>
            <a:rPr lang="en-US" dirty="0"/>
            <a:t>Chen, </a:t>
          </a:r>
          <a:r>
            <a:rPr lang="en-US" dirty="0" err="1"/>
            <a:t>Tianqi</a:t>
          </a:r>
          <a:endParaRPr lang="en-US" dirty="0"/>
        </a:p>
      </dgm:t>
    </dgm:pt>
    <dgm:pt modelId="{DDB4070C-E391-4282-B86E-2373B8112F88}" type="parTrans" cxnId="{F4F5306F-8B10-4B04-809E-F4AAB9168275}">
      <dgm:prSet/>
      <dgm:spPr/>
      <dgm:t>
        <a:bodyPr/>
        <a:lstStyle/>
        <a:p>
          <a:endParaRPr lang="en-US"/>
        </a:p>
      </dgm:t>
    </dgm:pt>
    <dgm:pt modelId="{B8985179-C0B0-4CCD-90F5-3B0837DC8285}" type="sibTrans" cxnId="{F4F5306F-8B10-4B04-809E-F4AAB9168275}">
      <dgm:prSet/>
      <dgm:spPr/>
      <dgm:t>
        <a:bodyPr/>
        <a:lstStyle/>
        <a:p>
          <a:endParaRPr lang="en-US"/>
        </a:p>
      </dgm:t>
    </dgm:pt>
    <dgm:pt modelId="{CA8B6C44-23E5-4361-8B98-61A1A2BA41D4}">
      <dgm:prSet phldrT="[Text]"/>
      <dgm:spPr/>
      <dgm:t>
        <a:bodyPr/>
        <a:lstStyle/>
        <a:p>
          <a:r>
            <a:rPr lang="en-US" dirty="0" err="1"/>
            <a:t>Guestrin</a:t>
          </a:r>
          <a:r>
            <a:rPr lang="en-US" dirty="0"/>
            <a:t>, Carlos</a:t>
          </a:r>
        </a:p>
      </dgm:t>
    </dgm:pt>
    <dgm:pt modelId="{0490E798-4D00-4A09-AB9A-17E77A62F40F}" type="parTrans" cxnId="{2D459772-E680-4BDA-837B-8A377EB23347}">
      <dgm:prSet/>
      <dgm:spPr/>
      <dgm:t>
        <a:bodyPr/>
        <a:lstStyle/>
        <a:p>
          <a:endParaRPr lang="en-US"/>
        </a:p>
      </dgm:t>
    </dgm:pt>
    <dgm:pt modelId="{F8DA7E9A-1F9B-42FA-AC09-8444CC6EEFF2}" type="sibTrans" cxnId="{2D459772-E680-4BDA-837B-8A377EB23347}">
      <dgm:prSet/>
      <dgm:spPr/>
      <dgm:t>
        <a:bodyPr/>
        <a:lstStyle/>
        <a:p>
          <a:endParaRPr lang="en-US"/>
        </a:p>
      </dgm:t>
    </dgm:pt>
    <dgm:pt modelId="{7412509D-9137-45B8-843C-2A3412A90392}">
      <dgm:prSet phldrT="[Text]"/>
      <dgm:spPr/>
      <dgm:t>
        <a:bodyPr/>
        <a:lstStyle/>
        <a:p>
          <a:r>
            <a:rPr lang="en-US" dirty="0"/>
            <a:t>Amazon Professorship in Machine Learning , Paul G. Allen School of Computer Science &amp; Engineering, University of Washington</a:t>
          </a:r>
        </a:p>
      </dgm:t>
    </dgm:pt>
    <dgm:pt modelId="{C75EA9B5-9EF5-4476-876B-D8F3300F49DC}" type="parTrans" cxnId="{CEC1253D-5EB6-4D27-BF14-817310ECB7E8}">
      <dgm:prSet/>
      <dgm:spPr/>
      <dgm:t>
        <a:bodyPr/>
        <a:lstStyle/>
        <a:p>
          <a:endParaRPr lang="en-US"/>
        </a:p>
      </dgm:t>
    </dgm:pt>
    <dgm:pt modelId="{E5E758F3-D3BD-4825-B9DE-1D67ED472ED0}" type="sibTrans" cxnId="{CEC1253D-5EB6-4D27-BF14-817310ECB7E8}">
      <dgm:prSet/>
      <dgm:spPr/>
      <dgm:t>
        <a:bodyPr/>
        <a:lstStyle/>
        <a:p>
          <a:endParaRPr lang="en-US"/>
        </a:p>
      </dgm:t>
    </dgm:pt>
    <dgm:pt modelId="{37A5594D-30ED-46FD-87DA-FDFCB68ED7D4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https://www.cs.washington.edu/people/faculty/guestrin/ </a:t>
          </a:r>
          <a:endParaRPr lang="en-US" dirty="0"/>
        </a:p>
      </dgm:t>
    </dgm:pt>
    <dgm:pt modelId="{C6D6533B-404C-46D0-A8A9-6B845DF86AA5}" type="parTrans" cxnId="{8DE57890-B263-4A42-9EF5-1B5EA10E4A2F}">
      <dgm:prSet/>
      <dgm:spPr/>
      <dgm:t>
        <a:bodyPr/>
        <a:lstStyle/>
        <a:p>
          <a:endParaRPr lang="en-US"/>
        </a:p>
      </dgm:t>
    </dgm:pt>
    <dgm:pt modelId="{19C01750-89AB-49C8-ADCB-B833C519E127}" type="sibTrans" cxnId="{8DE57890-B263-4A42-9EF5-1B5EA10E4A2F}">
      <dgm:prSet/>
      <dgm:spPr/>
      <dgm:t>
        <a:bodyPr/>
        <a:lstStyle/>
        <a:p>
          <a:endParaRPr lang="en-US"/>
        </a:p>
      </dgm:t>
    </dgm:pt>
    <dgm:pt modelId="{B54AD47C-D8CB-4B60-AF66-1D0F7BD54A93}">
      <dgm:prSet phldrT="[Text]"/>
      <dgm:spPr/>
      <dgm:t>
        <a:bodyPr/>
        <a:lstStyle/>
        <a:p>
          <a:r>
            <a:rPr lang="en-US" dirty="0"/>
            <a:t>Assistant Professor, Carnegie Mellon University, </a:t>
          </a:r>
          <a:r>
            <a:rPr lang="en-US" dirty="0">
              <a:hlinkClick xmlns:r="http://schemas.openxmlformats.org/officeDocument/2006/relationships" r:id="rId2"/>
            </a:rPr>
            <a:t>https://csd.cmu.edu/people/faculty/tianqi-chen</a:t>
          </a:r>
          <a:endParaRPr lang="en-US" dirty="0"/>
        </a:p>
      </dgm:t>
    </dgm:pt>
    <dgm:pt modelId="{CBEE1E5C-1AC9-4A93-814F-4FC26401BC23}" type="parTrans" cxnId="{2DD605E9-B51C-4633-BA8C-76C61816F182}">
      <dgm:prSet/>
      <dgm:spPr/>
      <dgm:t>
        <a:bodyPr/>
        <a:lstStyle/>
        <a:p>
          <a:endParaRPr lang="en-US"/>
        </a:p>
      </dgm:t>
    </dgm:pt>
    <dgm:pt modelId="{8AF6C738-D279-4838-B65C-B9E02BAE4672}" type="sibTrans" cxnId="{2DD605E9-B51C-4633-BA8C-76C61816F182}">
      <dgm:prSet/>
      <dgm:spPr/>
      <dgm:t>
        <a:bodyPr/>
        <a:lstStyle/>
        <a:p>
          <a:endParaRPr lang="en-US"/>
        </a:p>
      </dgm:t>
    </dgm:pt>
    <dgm:pt modelId="{88A6BC3B-7E03-4F1F-9208-152555005F35}">
      <dgm:prSet phldrT="[Text]"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https://tqchen.com/</a:t>
          </a:r>
          <a:r>
            <a:rPr lang="en-US" dirty="0"/>
            <a:t> </a:t>
          </a:r>
        </a:p>
      </dgm:t>
    </dgm:pt>
    <dgm:pt modelId="{1B15F66A-D27F-4434-BCB3-3AD2D13CA856}" type="parTrans" cxnId="{40FDB07A-ADC7-4CF3-BAC8-866ADF23A370}">
      <dgm:prSet/>
      <dgm:spPr/>
      <dgm:t>
        <a:bodyPr/>
        <a:lstStyle/>
        <a:p>
          <a:endParaRPr lang="en-US"/>
        </a:p>
      </dgm:t>
    </dgm:pt>
    <dgm:pt modelId="{2C82892C-680D-485A-863A-72DEE9F4B6C7}" type="sibTrans" cxnId="{40FDB07A-ADC7-4CF3-BAC8-866ADF23A370}">
      <dgm:prSet/>
      <dgm:spPr/>
      <dgm:t>
        <a:bodyPr/>
        <a:lstStyle/>
        <a:p>
          <a:endParaRPr lang="en-US"/>
        </a:p>
      </dgm:t>
    </dgm:pt>
    <dgm:pt modelId="{DF42A5EC-DD4E-402B-8F6D-B8C741C536A8}">
      <dgm:prSet phldrT="[Text]"/>
      <dgm:spPr/>
      <dgm:t>
        <a:bodyPr/>
        <a:lstStyle/>
        <a:p>
          <a:r>
            <a:rPr lang="en-US" dirty="0" err="1"/>
            <a:t>OctoML</a:t>
          </a:r>
          <a:endParaRPr lang="en-US" dirty="0"/>
        </a:p>
      </dgm:t>
    </dgm:pt>
    <dgm:pt modelId="{922ABDCD-BB17-422E-AA01-295E996BCE5C}" type="parTrans" cxnId="{51F06A15-1E6A-47BE-B884-CBD67CBB82A1}">
      <dgm:prSet/>
      <dgm:spPr/>
    </dgm:pt>
    <dgm:pt modelId="{49EA9933-A8CD-490B-B026-AB6AE2A897D9}" type="sibTrans" cxnId="{51F06A15-1E6A-47BE-B884-CBD67CBB82A1}">
      <dgm:prSet/>
      <dgm:spPr/>
    </dgm:pt>
    <dgm:pt modelId="{68784A27-9309-4957-8AEA-BCA42262F9CA}" type="pres">
      <dgm:prSet presAssocID="{8C2FC8F6-8D87-4DF3-B576-14ACDE5F4804}" presName="linear" presStyleCnt="0">
        <dgm:presLayoutVars>
          <dgm:dir/>
          <dgm:resizeHandles val="exact"/>
        </dgm:presLayoutVars>
      </dgm:prSet>
      <dgm:spPr/>
    </dgm:pt>
    <dgm:pt modelId="{028C813A-053E-400F-9A6F-65B439857612}" type="pres">
      <dgm:prSet presAssocID="{7903D2EA-F97B-47ED-90F2-7255BA6DC276}" presName="comp" presStyleCnt="0"/>
      <dgm:spPr/>
    </dgm:pt>
    <dgm:pt modelId="{6189EFE9-C594-4E20-A94B-C78ECB291EA5}" type="pres">
      <dgm:prSet presAssocID="{7903D2EA-F97B-47ED-90F2-7255BA6DC276}" presName="box" presStyleLbl="node1" presStyleIdx="0" presStyleCnt="2"/>
      <dgm:spPr/>
    </dgm:pt>
    <dgm:pt modelId="{D355FE8A-40D1-4249-A0A6-D330D9BCA06C}" type="pres">
      <dgm:prSet presAssocID="{7903D2EA-F97B-47ED-90F2-7255BA6DC276}" presName="img" presStyleLbl="fgImgPlace1" presStyleIdx="0" presStyleCnt="2"/>
      <dgm:spPr>
        <a:blipFill rotWithShape="1">
          <a:blip xmlns:r="http://schemas.openxmlformats.org/officeDocument/2006/relationships" r:embed="rId4"/>
          <a:srcRect/>
          <a:stretch>
            <a:fillRect t="-44000" b="-44000"/>
          </a:stretch>
        </a:blipFill>
      </dgm:spPr>
    </dgm:pt>
    <dgm:pt modelId="{5A77F371-9D29-4862-84D1-43C0C66367B2}" type="pres">
      <dgm:prSet presAssocID="{7903D2EA-F97B-47ED-90F2-7255BA6DC276}" presName="text" presStyleLbl="node1" presStyleIdx="0" presStyleCnt="2">
        <dgm:presLayoutVars>
          <dgm:bulletEnabled val="1"/>
        </dgm:presLayoutVars>
      </dgm:prSet>
      <dgm:spPr/>
    </dgm:pt>
    <dgm:pt modelId="{99B60657-368A-48F3-BF33-4198997831CA}" type="pres">
      <dgm:prSet presAssocID="{B8985179-C0B0-4CCD-90F5-3B0837DC8285}" presName="spacer" presStyleCnt="0"/>
      <dgm:spPr/>
    </dgm:pt>
    <dgm:pt modelId="{987470A1-3787-4BF5-850E-3CC88AE2FBAD}" type="pres">
      <dgm:prSet presAssocID="{CA8B6C44-23E5-4361-8B98-61A1A2BA41D4}" presName="comp" presStyleCnt="0"/>
      <dgm:spPr/>
    </dgm:pt>
    <dgm:pt modelId="{CAFAD9B4-6115-4538-872F-1FA0D673CA2D}" type="pres">
      <dgm:prSet presAssocID="{CA8B6C44-23E5-4361-8B98-61A1A2BA41D4}" presName="box" presStyleLbl="node1" presStyleIdx="1" presStyleCnt="2"/>
      <dgm:spPr/>
    </dgm:pt>
    <dgm:pt modelId="{79EA3228-FF93-4960-B744-E518E5B7B699}" type="pres">
      <dgm:prSet presAssocID="{CA8B6C44-23E5-4361-8B98-61A1A2BA41D4}" presName="img" presStyleLbl="fgImgPlace1" presStyleIdx="1" presStyleCnt="2"/>
      <dgm:spPr>
        <a:blipFill rotWithShape="1">
          <a:blip xmlns:r="http://schemas.openxmlformats.org/officeDocument/2006/relationships" r:embed="rId5"/>
          <a:srcRect/>
          <a:stretch>
            <a:fillRect t="-34000" b="-34000"/>
          </a:stretch>
        </a:blipFill>
      </dgm:spPr>
    </dgm:pt>
    <dgm:pt modelId="{7C817618-EA45-4041-80FC-669C5DBF1345}" type="pres">
      <dgm:prSet presAssocID="{CA8B6C44-23E5-4361-8B98-61A1A2BA41D4}" presName="text" presStyleLbl="node1" presStyleIdx="1" presStyleCnt="2">
        <dgm:presLayoutVars>
          <dgm:bulletEnabled val="1"/>
        </dgm:presLayoutVars>
      </dgm:prSet>
      <dgm:spPr/>
    </dgm:pt>
  </dgm:ptLst>
  <dgm:cxnLst>
    <dgm:cxn modelId="{893A8506-895B-4976-BE55-8465C111C4B3}" type="presOf" srcId="{8C2FC8F6-8D87-4DF3-B576-14ACDE5F4804}" destId="{68784A27-9309-4957-8AEA-BCA42262F9CA}" srcOrd="0" destOrd="0" presId="urn:microsoft.com/office/officeart/2005/8/layout/vList4"/>
    <dgm:cxn modelId="{AA5C0714-C2A4-444C-A6D6-97A6832D2955}" type="presOf" srcId="{CA8B6C44-23E5-4361-8B98-61A1A2BA41D4}" destId="{7C817618-EA45-4041-80FC-669C5DBF1345}" srcOrd="1" destOrd="0" presId="urn:microsoft.com/office/officeart/2005/8/layout/vList4"/>
    <dgm:cxn modelId="{51F06A15-1E6A-47BE-B884-CBD67CBB82A1}" srcId="{7903D2EA-F97B-47ED-90F2-7255BA6DC276}" destId="{DF42A5EC-DD4E-402B-8F6D-B8C741C536A8}" srcOrd="1" destOrd="0" parTransId="{922ABDCD-BB17-422E-AA01-295E996BCE5C}" sibTransId="{49EA9933-A8CD-490B-B026-AB6AE2A897D9}"/>
    <dgm:cxn modelId="{3295E838-2B94-4AAD-A09F-16CA8CA78916}" type="presOf" srcId="{DF42A5EC-DD4E-402B-8F6D-B8C741C536A8}" destId="{5A77F371-9D29-4862-84D1-43C0C66367B2}" srcOrd="1" destOrd="2" presId="urn:microsoft.com/office/officeart/2005/8/layout/vList4"/>
    <dgm:cxn modelId="{CEC1253D-5EB6-4D27-BF14-817310ECB7E8}" srcId="{CA8B6C44-23E5-4361-8B98-61A1A2BA41D4}" destId="{7412509D-9137-45B8-843C-2A3412A90392}" srcOrd="0" destOrd="0" parTransId="{C75EA9B5-9EF5-4476-876B-D8F3300F49DC}" sibTransId="{E5E758F3-D3BD-4825-B9DE-1D67ED472ED0}"/>
    <dgm:cxn modelId="{8304213F-2EEC-40D9-841D-E5B6BF860B97}" type="presOf" srcId="{B54AD47C-D8CB-4B60-AF66-1D0F7BD54A93}" destId="{5A77F371-9D29-4862-84D1-43C0C66367B2}" srcOrd="1" destOrd="1" presId="urn:microsoft.com/office/officeart/2005/8/layout/vList4"/>
    <dgm:cxn modelId="{4C315E3F-4382-4B08-ABC5-7CEC0F97D952}" type="presOf" srcId="{37A5594D-30ED-46FD-87DA-FDFCB68ED7D4}" destId="{CAFAD9B4-6115-4538-872F-1FA0D673CA2D}" srcOrd="0" destOrd="2" presId="urn:microsoft.com/office/officeart/2005/8/layout/vList4"/>
    <dgm:cxn modelId="{EB9FB846-6819-45CA-B395-B8A216816079}" type="presOf" srcId="{CA8B6C44-23E5-4361-8B98-61A1A2BA41D4}" destId="{CAFAD9B4-6115-4538-872F-1FA0D673CA2D}" srcOrd="0" destOrd="0" presId="urn:microsoft.com/office/officeart/2005/8/layout/vList4"/>
    <dgm:cxn modelId="{F4F5306F-8B10-4B04-809E-F4AAB9168275}" srcId="{8C2FC8F6-8D87-4DF3-B576-14ACDE5F4804}" destId="{7903D2EA-F97B-47ED-90F2-7255BA6DC276}" srcOrd="0" destOrd="0" parTransId="{DDB4070C-E391-4282-B86E-2373B8112F88}" sibTransId="{B8985179-C0B0-4CCD-90F5-3B0837DC8285}"/>
    <dgm:cxn modelId="{2D459772-E680-4BDA-837B-8A377EB23347}" srcId="{8C2FC8F6-8D87-4DF3-B576-14ACDE5F4804}" destId="{CA8B6C44-23E5-4361-8B98-61A1A2BA41D4}" srcOrd="1" destOrd="0" parTransId="{0490E798-4D00-4A09-AB9A-17E77A62F40F}" sibTransId="{F8DA7E9A-1F9B-42FA-AC09-8444CC6EEFF2}"/>
    <dgm:cxn modelId="{47429A72-94C8-43D2-B6F4-80CF8FF383DA}" type="presOf" srcId="{88A6BC3B-7E03-4F1F-9208-152555005F35}" destId="{6189EFE9-C594-4E20-A94B-C78ECB291EA5}" srcOrd="0" destOrd="3" presId="urn:microsoft.com/office/officeart/2005/8/layout/vList4"/>
    <dgm:cxn modelId="{21CBC377-13B7-49A1-BEF1-34ED517E75C5}" type="presOf" srcId="{DF42A5EC-DD4E-402B-8F6D-B8C741C536A8}" destId="{6189EFE9-C594-4E20-A94B-C78ECB291EA5}" srcOrd="0" destOrd="2" presId="urn:microsoft.com/office/officeart/2005/8/layout/vList4"/>
    <dgm:cxn modelId="{40FDB07A-ADC7-4CF3-BAC8-866ADF23A370}" srcId="{7903D2EA-F97B-47ED-90F2-7255BA6DC276}" destId="{88A6BC3B-7E03-4F1F-9208-152555005F35}" srcOrd="2" destOrd="0" parTransId="{1B15F66A-D27F-4434-BCB3-3AD2D13CA856}" sibTransId="{2C82892C-680D-485A-863A-72DEE9F4B6C7}"/>
    <dgm:cxn modelId="{8DE57890-B263-4A42-9EF5-1B5EA10E4A2F}" srcId="{CA8B6C44-23E5-4361-8B98-61A1A2BA41D4}" destId="{37A5594D-30ED-46FD-87DA-FDFCB68ED7D4}" srcOrd="1" destOrd="0" parTransId="{C6D6533B-404C-46D0-A8A9-6B845DF86AA5}" sibTransId="{19C01750-89AB-49C8-ADCB-B833C519E127}"/>
    <dgm:cxn modelId="{CFDEF69C-08EE-4828-87E2-05E3FF79EA69}" type="presOf" srcId="{7412509D-9137-45B8-843C-2A3412A90392}" destId="{7C817618-EA45-4041-80FC-669C5DBF1345}" srcOrd="1" destOrd="1" presId="urn:microsoft.com/office/officeart/2005/8/layout/vList4"/>
    <dgm:cxn modelId="{9765CAA0-110D-4BB3-B72D-AE60F6197150}" type="presOf" srcId="{7903D2EA-F97B-47ED-90F2-7255BA6DC276}" destId="{6189EFE9-C594-4E20-A94B-C78ECB291EA5}" srcOrd="0" destOrd="0" presId="urn:microsoft.com/office/officeart/2005/8/layout/vList4"/>
    <dgm:cxn modelId="{DE2F7AAB-F167-44DB-8FDA-7C63F24CA708}" type="presOf" srcId="{7412509D-9137-45B8-843C-2A3412A90392}" destId="{CAFAD9B4-6115-4538-872F-1FA0D673CA2D}" srcOrd="0" destOrd="1" presId="urn:microsoft.com/office/officeart/2005/8/layout/vList4"/>
    <dgm:cxn modelId="{DDA0C4C3-36C1-4305-AED2-6690B223CA0B}" type="presOf" srcId="{37A5594D-30ED-46FD-87DA-FDFCB68ED7D4}" destId="{7C817618-EA45-4041-80FC-669C5DBF1345}" srcOrd="1" destOrd="2" presId="urn:microsoft.com/office/officeart/2005/8/layout/vList4"/>
    <dgm:cxn modelId="{93FA72C9-DB97-404F-9D74-84EBAC081F18}" type="presOf" srcId="{7903D2EA-F97B-47ED-90F2-7255BA6DC276}" destId="{5A77F371-9D29-4862-84D1-43C0C66367B2}" srcOrd="1" destOrd="0" presId="urn:microsoft.com/office/officeart/2005/8/layout/vList4"/>
    <dgm:cxn modelId="{F5606DCF-F678-401F-AEBC-37A4F81134C3}" type="presOf" srcId="{88A6BC3B-7E03-4F1F-9208-152555005F35}" destId="{5A77F371-9D29-4862-84D1-43C0C66367B2}" srcOrd="1" destOrd="3" presId="urn:microsoft.com/office/officeart/2005/8/layout/vList4"/>
    <dgm:cxn modelId="{2DD605E9-B51C-4633-BA8C-76C61816F182}" srcId="{7903D2EA-F97B-47ED-90F2-7255BA6DC276}" destId="{B54AD47C-D8CB-4B60-AF66-1D0F7BD54A93}" srcOrd="0" destOrd="0" parTransId="{CBEE1E5C-1AC9-4A93-814F-4FC26401BC23}" sibTransId="{8AF6C738-D279-4838-B65C-B9E02BAE4672}"/>
    <dgm:cxn modelId="{C215ECFF-6582-4468-A467-5EB360FDBA45}" type="presOf" srcId="{B54AD47C-D8CB-4B60-AF66-1D0F7BD54A93}" destId="{6189EFE9-C594-4E20-A94B-C78ECB291EA5}" srcOrd="0" destOrd="1" presId="urn:microsoft.com/office/officeart/2005/8/layout/vList4"/>
    <dgm:cxn modelId="{87F9D4E3-D542-49FD-987A-FA4B6D03F792}" type="presParOf" srcId="{68784A27-9309-4957-8AEA-BCA42262F9CA}" destId="{028C813A-053E-400F-9A6F-65B439857612}" srcOrd="0" destOrd="0" presId="urn:microsoft.com/office/officeart/2005/8/layout/vList4"/>
    <dgm:cxn modelId="{E697A2EE-6211-4CB4-B4DF-027AF7EAF783}" type="presParOf" srcId="{028C813A-053E-400F-9A6F-65B439857612}" destId="{6189EFE9-C594-4E20-A94B-C78ECB291EA5}" srcOrd="0" destOrd="0" presId="urn:microsoft.com/office/officeart/2005/8/layout/vList4"/>
    <dgm:cxn modelId="{99DABFC2-F39C-4916-AD0F-68956F3B4A78}" type="presParOf" srcId="{028C813A-053E-400F-9A6F-65B439857612}" destId="{D355FE8A-40D1-4249-A0A6-D330D9BCA06C}" srcOrd="1" destOrd="0" presId="urn:microsoft.com/office/officeart/2005/8/layout/vList4"/>
    <dgm:cxn modelId="{2CD43988-E1C6-4001-99FD-DCB1CE2F2F9B}" type="presParOf" srcId="{028C813A-053E-400F-9A6F-65B439857612}" destId="{5A77F371-9D29-4862-84D1-43C0C66367B2}" srcOrd="2" destOrd="0" presId="urn:microsoft.com/office/officeart/2005/8/layout/vList4"/>
    <dgm:cxn modelId="{DE7A5586-0DB9-402A-8806-4090A573036C}" type="presParOf" srcId="{68784A27-9309-4957-8AEA-BCA42262F9CA}" destId="{99B60657-368A-48F3-BF33-4198997831CA}" srcOrd="1" destOrd="0" presId="urn:microsoft.com/office/officeart/2005/8/layout/vList4"/>
    <dgm:cxn modelId="{CAB74EA0-557C-4B31-9EEC-8180E15306BA}" type="presParOf" srcId="{68784A27-9309-4957-8AEA-BCA42262F9CA}" destId="{987470A1-3787-4BF5-850E-3CC88AE2FBAD}" srcOrd="2" destOrd="0" presId="urn:microsoft.com/office/officeart/2005/8/layout/vList4"/>
    <dgm:cxn modelId="{1C269001-5A78-449E-976C-77B44864136C}" type="presParOf" srcId="{987470A1-3787-4BF5-850E-3CC88AE2FBAD}" destId="{CAFAD9B4-6115-4538-872F-1FA0D673CA2D}" srcOrd="0" destOrd="0" presId="urn:microsoft.com/office/officeart/2005/8/layout/vList4"/>
    <dgm:cxn modelId="{0BA93724-CDD1-4144-ABA6-8F860C007D98}" type="presParOf" srcId="{987470A1-3787-4BF5-850E-3CC88AE2FBAD}" destId="{79EA3228-FF93-4960-B744-E518E5B7B699}" srcOrd="1" destOrd="0" presId="urn:microsoft.com/office/officeart/2005/8/layout/vList4"/>
    <dgm:cxn modelId="{46592B89-74D9-4820-AA47-C0C744BCC5A0}" type="presParOf" srcId="{987470A1-3787-4BF5-850E-3CC88AE2FBAD}" destId="{7C817618-EA45-4041-80FC-669C5DBF134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Motivation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Theory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701760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26000" b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Example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90167-420E-4876-915F-23BA6369FF46}">
      <dsp:nvSpPr>
        <dsp:cNvPr id="0" name=""/>
        <dsp:cNvSpPr/>
      </dsp:nvSpPr>
      <dsp:spPr>
        <a:xfrm>
          <a:off x="11558" y="0"/>
          <a:ext cx="2220155" cy="3956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You asked Fred, a junior data scientist, to work on this problem, calculated </a:t>
          </a:r>
          <a:r>
            <a:rPr lang="en-US" sz="2400" i="1" kern="1200" dirty="0"/>
            <a:t>a</a:t>
          </a:r>
          <a:r>
            <a:rPr lang="en-US" sz="2400" kern="1200" dirty="0"/>
            <a:t> regression line, and saved the residuals on a file.</a:t>
          </a:r>
        </a:p>
      </dsp:txBody>
      <dsp:txXfrm>
        <a:off x="76584" y="65026"/>
        <a:ext cx="2090103" cy="3826226"/>
      </dsp:txXfrm>
    </dsp:sp>
    <dsp:sp modelId="{967B0EEE-B8EA-45EA-8E97-8CADAC1F0999}">
      <dsp:nvSpPr>
        <dsp:cNvPr id="0" name=""/>
        <dsp:cNvSpPr/>
      </dsp:nvSpPr>
      <dsp:spPr>
        <a:xfrm>
          <a:off x="2453730" y="1702839"/>
          <a:ext cx="470673" cy="550598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53730" y="1812959"/>
        <a:ext cx="329471" cy="330358"/>
      </dsp:txXfrm>
    </dsp:sp>
    <dsp:sp modelId="{9AD7C010-6FE2-4D97-A11D-CE83AE383F0B}">
      <dsp:nvSpPr>
        <dsp:cNvPr id="0" name=""/>
        <dsp:cNvSpPr/>
      </dsp:nvSpPr>
      <dsp:spPr>
        <a:xfrm>
          <a:off x="3119777" y="-11437"/>
          <a:ext cx="2220155" cy="39791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Fred did not think there is a relationship between Y and X, so he trained a linear regression model with only the Intercept term.</a:t>
          </a:r>
        </a:p>
      </dsp:txBody>
      <dsp:txXfrm>
        <a:off x="3184803" y="53589"/>
        <a:ext cx="2090103" cy="3849101"/>
      </dsp:txXfrm>
    </dsp:sp>
    <dsp:sp modelId="{652AEFC2-7C77-44FA-96CE-56717D7CB921}">
      <dsp:nvSpPr>
        <dsp:cNvPr id="0" name=""/>
        <dsp:cNvSpPr/>
      </dsp:nvSpPr>
      <dsp:spPr>
        <a:xfrm>
          <a:off x="5561948" y="1702839"/>
          <a:ext cx="470673" cy="550598"/>
        </a:xfrm>
        <a:prstGeom prst="rightArrow">
          <a:avLst>
            <a:gd name="adj1" fmla="val 60000"/>
            <a:gd name="adj2" fmla="val 50000"/>
          </a:avLst>
        </a:prstGeom>
        <a:solidFill>
          <a:srgbClr val="FFFF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561948" y="1812959"/>
        <a:ext cx="329471" cy="330358"/>
      </dsp:txXfrm>
    </dsp:sp>
    <dsp:sp modelId="{0FA1709E-3AC7-4605-87D6-AFC162E31F63}">
      <dsp:nvSpPr>
        <dsp:cNvPr id="0" name=""/>
        <dsp:cNvSpPr/>
      </dsp:nvSpPr>
      <dsp:spPr>
        <a:xfrm>
          <a:off x="6227995" y="0"/>
          <a:ext cx="2220155" cy="39562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Although Fred saved the residuals and the predictor X on a file, Fred did not copy the original target variable Y to the file.</a:t>
          </a:r>
        </a:p>
      </dsp:txBody>
      <dsp:txXfrm>
        <a:off x="6293021" y="65026"/>
        <a:ext cx="2090103" cy="38262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E6E1-AC4D-45DC-A42E-81506E2C759B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You </a:t>
          </a:r>
          <a:r>
            <a:rPr lang="en-US" sz="2500" b="1" kern="1200" dirty="0"/>
            <a:t>do</a:t>
          </a:r>
          <a:r>
            <a:rPr lang="en-US" sz="2500" kern="1200" dirty="0"/>
            <a:t> believe that there is a weak relationship between </a:t>
          </a:r>
          <a14:m xmlns:a14="http://schemas.microsoft.com/office/drawing/2010/main">
            <m:oMath xmlns:m="http://schemas.openxmlformats.org/officeDocument/2006/math">
              <m:r>
                <a:rPr lang="en-US" sz="2500" i="1" kern="1200" dirty="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en-US" sz="25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a:rPr lang="en-US" sz="2500" i="1" kern="1200" dirty="0" smtClean="0">
                  <a:latin typeface="Cambria Math" panose="02040503050406030204" pitchFamily="18" charset="0"/>
                </a:rPr>
                <m:t>𝑦</m:t>
              </m:r>
            </m:oMath>
          </a14:m>
          <a:r>
            <a:rPr lang="en-US" sz="2500" kern="1200" dirty="0"/>
            <a:t>.  You want to recover the original regression line.</a:t>
          </a:r>
        </a:p>
      </dsp:txBody>
      <dsp:txXfrm>
        <a:off x="2930765" y="38234"/>
        <a:ext cx="7546600" cy="1228933"/>
      </dsp:txXfrm>
    </dsp:sp>
    <dsp:sp modelId="{A582814C-F0C1-4892-809D-50A3D6FC20F4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How can you build the original regression line without the original target variable </a:t>
          </a:r>
          <a14:m xmlns:a14="http://schemas.microsoft.com/office/drawing/2010/main">
            <m:oMath xmlns:m="http://schemas.openxmlformats.org/officeDocument/2006/math">
              <m:r>
                <a:rPr lang="en-US" sz="2500" i="1" kern="1200" dirty="0" smtClean="0">
                  <a:latin typeface="Cambria Math" panose="02040503050406030204" pitchFamily="18" charset="0"/>
                </a:rPr>
                <m:t>𝑦</m:t>
              </m:r>
            </m:oMath>
          </a14:m>
          <a:r>
            <a:rPr lang="en-US" sz="2500" kern="1200" dirty="0"/>
            <a:t>?</a:t>
          </a:r>
        </a:p>
      </dsp:txBody>
      <dsp:txXfrm>
        <a:off x="2464084" y="1561202"/>
        <a:ext cx="7224611" cy="1228933"/>
      </dsp:txXfrm>
    </dsp:sp>
    <dsp:sp modelId="{11CD3E6D-7F64-4160-A2C3-EE2AA9FA4E46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 solution is to build a regression line of the residuals on </a:t>
          </a:r>
          <a14:m xmlns:a14="http://schemas.microsoft.com/office/drawing/2010/main">
            <m:oMath xmlns:m="http://schemas.openxmlformats.org/officeDocument/2006/math">
              <m:r>
                <a:rPr lang="en-US" sz="2500" i="1" kern="1200" dirty="0" smtClean="0">
                  <a:latin typeface="Cambria Math" panose="02040503050406030204" pitchFamily="18" charset="0"/>
                </a:rPr>
                <m:t>𝑥</m:t>
              </m:r>
            </m:oMath>
          </a14:m>
          <a:r>
            <a:rPr lang="en-US" sz="2500" kern="1200" dirty="0"/>
            <a:t>.</a:t>
          </a:r>
        </a:p>
      </dsp:txBody>
      <dsp:txXfrm>
        <a:off x="1675414" y="3084170"/>
        <a:ext cx="7224611" cy="1228933"/>
      </dsp:txXfrm>
    </dsp:sp>
    <dsp:sp modelId="{5CB8B856-1D36-446D-AB21-4B086C2C3EF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CE3F984A-2671-4C25-927C-5659C8E21D85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02DEF-CC4A-46A9-A6FE-E59D25BEF651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Consider the error definition in calculating the Root Average Square Error metric</a:t>
          </a:r>
        </a:p>
      </dsp:txBody>
      <dsp:txXfrm>
        <a:off x="2930765" y="38234"/>
        <a:ext cx="7546600" cy="1228933"/>
      </dsp:txXfrm>
    </dsp:sp>
    <dsp:sp modelId="{65F9534F-8477-4470-8419-AF323BAEAD25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Suppose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300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3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acc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3000" kern="1200" dirty="0"/>
            <a:t> is the predicted probability of </a:t>
          </a:r>
          <a14:m xmlns:a14="http://schemas.microsoft.com/office/drawing/2010/main">
            <m:oMath xmlns:m="http://schemas.openxmlformats.org/officeDocument/2006/math">
              <m:r>
                <a:rPr lang="en-US" sz="30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sz="3000" b="0" i="1" kern="1200" smtClean="0">
                  <a:latin typeface="Cambria Math" panose="02040503050406030204" pitchFamily="18" charset="0"/>
                </a:rPr>
                <m:t>=1</m:t>
              </m:r>
            </m:oMath>
          </a14:m>
          <a:r>
            <a:rPr lang="en-US" sz="3000" kern="1200" dirty="0"/>
            <a:t> for the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e>
                <m:sup>
                  <m:r>
                    <m:rPr>
                      <m:sty m:val="p"/>
                    </m:rPr>
                    <a:rPr lang="en-US" sz="3000" b="0" i="0" kern="1200" smtClean="0">
                      <a:latin typeface="Cambria Math" panose="02040503050406030204" pitchFamily="18" charset="0"/>
                    </a:rPr>
                    <m:t>th</m:t>
                  </m:r>
                </m:sup>
              </m:sSup>
            </m:oMath>
          </a14:m>
          <a:r>
            <a:rPr lang="en-US" sz="3000" kern="1200" dirty="0"/>
            <a:t> observation</a:t>
          </a:r>
        </a:p>
      </dsp:txBody>
      <dsp:txXfrm>
        <a:off x="2464084" y="1561202"/>
        <a:ext cx="7224611" cy="1228933"/>
      </dsp:txXfrm>
    </dsp:sp>
    <dsp:sp modelId="{34DB20BE-A4D4-4535-A6DF-0CC280453F90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Residual is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=1−</m:t>
              </m:r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300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3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acc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3000" kern="1200" dirty="0"/>
            <a:t> 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=1</m:t>
              </m:r>
            </m:oMath>
          </a14:m>
          <a:r>
            <a:rPr lang="en-US" sz="3000" kern="1200" dirty="0"/>
            <a:t> and</a:t>
          </a:r>
          <a:br>
            <a:rPr lang="en-US" sz="30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𝑟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=0−</m:t>
              </m:r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acc>
                    <m:accPr>
                      <m:chr m:val="̂"/>
                      <m:ctrlPr>
                        <a:rPr lang="en-US" sz="3000" i="1" kern="1200" smtClean="0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30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acc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</m:oMath>
          </a14:m>
          <a:r>
            <a:rPr lang="en-US" sz="3000" kern="1200" dirty="0"/>
            <a:t> if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1</m:t>
                  </m:r>
                  <m:r>
                    <a:rPr lang="en-US" sz="30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30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3000" kern="1200" dirty="0"/>
            <a:t>   </a:t>
          </a:r>
        </a:p>
      </dsp:txBody>
      <dsp:txXfrm>
        <a:off x="1675414" y="3084170"/>
        <a:ext cx="7224611" cy="1228933"/>
      </dsp:txXfrm>
    </dsp:sp>
    <dsp:sp modelId="{8C76AB16-DD4A-4688-A269-2D6CF9E595C9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07A6C9CC-1095-49C1-99E1-1DDC232B5BF2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C582D-454B-4F1C-8442-AC89EEFB1701}">
      <dsp:nvSpPr>
        <dsp:cNvPr id="0" name=""/>
        <dsp:cNvSpPr/>
      </dsp:nvSpPr>
      <dsp:spPr>
        <a:xfrm>
          <a:off x="0" y="291241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9F5F1-11FF-42D5-898B-A4532C983CD9}">
      <dsp:nvSpPr>
        <dsp:cNvPr id="0" name=""/>
        <dsp:cNvSpPr/>
      </dsp:nvSpPr>
      <dsp:spPr>
        <a:xfrm>
          <a:off x="0" y="719929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6F3D2-33E5-494A-BBED-3FA956D3BF27}">
      <dsp:nvSpPr>
        <dsp:cNvPr id="0" name=""/>
        <dsp:cNvSpPr/>
      </dsp:nvSpPr>
      <dsp:spPr>
        <a:xfrm>
          <a:off x="2734055" y="1152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 Residual as Target Variable</a:t>
          </a:r>
        </a:p>
      </dsp:txBody>
      <dsp:txXfrm>
        <a:off x="2734055" y="1152"/>
        <a:ext cx="7781544" cy="718777"/>
      </dsp:txXfrm>
    </dsp:sp>
    <dsp:sp modelId="{430B8514-91FD-4BC2-93B7-E93D454FD8E1}">
      <dsp:nvSpPr>
        <dsp:cNvPr id="0" name=""/>
        <dsp:cNvSpPr/>
      </dsp:nvSpPr>
      <dsp:spPr>
        <a:xfrm>
          <a:off x="0" y="1152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Cannot</a:t>
          </a:r>
        </a:p>
      </dsp:txBody>
      <dsp:txXfrm>
        <a:off x="35094" y="36246"/>
        <a:ext cx="2663868" cy="683683"/>
      </dsp:txXfrm>
    </dsp:sp>
    <dsp:sp modelId="{AAEBCF4B-D2BE-40F4-B734-B343DC6CB9DC}">
      <dsp:nvSpPr>
        <dsp:cNvPr id="0" name=""/>
        <dsp:cNvSpPr/>
      </dsp:nvSpPr>
      <dsp:spPr>
        <a:xfrm>
          <a:off x="0" y="719929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 logistic regression because Residual is not a categorical variable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 linear regression because Residual is bounded to [-1, 1]</a:t>
          </a:r>
        </a:p>
      </dsp:txBody>
      <dsp:txXfrm>
        <a:off x="0" y="719929"/>
        <a:ext cx="10515600" cy="1437769"/>
      </dsp:txXfrm>
    </dsp:sp>
    <dsp:sp modelId="{8620FAAB-1CA1-458C-991D-3CD6B035D4A6}">
      <dsp:nvSpPr>
        <dsp:cNvPr id="0" name=""/>
        <dsp:cNvSpPr/>
      </dsp:nvSpPr>
      <dsp:spPr>
        <a:xfrm>
          <a:off x="2734055" y="2193638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b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Use Residual as Target Variable</a:t>
          </a:r>
        </a:p>
      </dsp:txBody>
      <dsp:txXfrm>
        <a:off x="2734055" y="2193638"/>
        <a:ext cx="7781544" cy="718777"/>
      </dsp:txXfrm>
    </dsp:sp>
    <dsp:sp modelId="{8CE6030F-1A68-4EE3-A9E2-5A2E965A982A}">
      <dsp:nvSpPr>
        <dsp:cNvPr id="0" name=""/>
        <dsp:cNvSpPr/>
      </dsp:nvSpPr>
      <dsp:spPr>
        <a:xfrm>
          <a:off x="0" y="2193638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May Be</a:t>
          </a:r>
        </a:p>
      </dsp:txBody>
      <dsp:txXfrm>
        <a:off x="35094" y="2228732"/>
        <a:ext cx="2663868" cy="683683"/>
      </dsp:txXfrm>
    </dsp:sp>
    <dsp:sp modelId="{0DEF9CDB-24DB-4A47-830D-A418491B9F7B}">
      <dsp:nvSpPr>
        <dsp:cNvPr id="0" name=""/>
        <dsp:cNvSpPr/>
      </dsp:nvSpPr>
      <dsp:spPr>
        <a:xfrm>
          <a:off x="0" y="2912415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85" tIns="70485" rIns="70485" bIns="70485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In regression tree because Residual is an interval variable, and the predicted value will always within the range of the Residual</a:t>
          </a:r>
        </a:p>
      </dsp:txBody>
      <dsp:txXfrm>
        <a:off x="0" y="2912415"/>
        <a:ext cx="10515600" cy="1437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D78C0-8A8B-4B0E-A057-3C028C442C94}">
      <dsp:nvSpPr>
        <dsp:cNvPr id="0" name=""/>
        <dsp:cNvSpPr/>
      </dsp:nvSpPr>
      <dsp:spPr>
        <a:xfrm>
          <a:off x="0" y="19944"/>
          <a:ext cx="10515600" cy="823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Really easy to use and it runs fast</a:t>
          </a:r>
        </a:p>
      </dsp:txBody>
      <dsp:txXfrm>
        <a:off x="40209" y="60153"/>
        <a:ext cx="10435182" cy="743262"/>
      </dsp:txXfrm>
    </dsp:sp>
    <dsp:sp modelId="{F7EA5E39-83FF-4CE8-BE9F-97D1198D067C}">
      <dsp:nvSpPr>
        <dsp:cNvPr id="0" name=""/>
        <dsp:cNvSpPr/>
      </dsp:nvSpPr>
      <dsp:spPr>
        <a:xfrm>
          <a:off x="0" y="843624"/>
          <a:ext cx="10515600" cy="1297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 algorithm works, in theory, with any base learners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Avoids the often confusing choices of convergence criteria (because, it basically have none, except the number of boosting steps)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It does not rely on the original learning algorithm to gain improvement</a:t>
          </a:r>
        </a:p>
      </dsp:txBody>
      <dsp:txXfrm>
        <a:off x="0" y="843624"/>
        <a:ext cx="10515600" cy="1297890"/>
      </dsp:txXfrm>
    </dsp:sp>
    <dsp:sp modelId="{62F619EE-03AF-486F-8C00-94344AFABBC6}">
      <dsp:nvSpPr>
        <dsp:cNvPr id="0" name=""/>
        <dsp:cNvSpPr/>
      </dsp:nvSpPr>
      <dsp:spPr>
        <a:xfrm>
          <a:off x="0" y="2141514"/>
          <a:ext cx="10515600" cy="82368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Base learner inherits the favorable merits of regression tree</a:t>
          </a:r>
        </a:p>
      </dsp:txBody>
      <dsp:txXfrm>
        <a:off x="40209" y="2181723"/>
        <a:ext cx="10435182" cy="743262"/>
      </dsp:txXfrm>
    </dsp:sp>
    <dsp:sp modelId="{50553B2D-D752-4F17-AA00-9FC256FC634D}">
      <dsp:nvSpPr>
        <dsp:cNvPr id="0" name=""/>
        <dsp:cNvSpPr/>
      </dsp:nvSpPr>
      <dsp:spPr>
        <a:xfrm>
          <a:off x="0" y="2965194"/>
          <a:ext cx="10515600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Robustness against outliers and extreme values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Unnecessary to transform input variables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 built-in mechanism to select input variables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Ability to handle missing values in input variables (depends on implementation)</a:t>
          </a:r>
        </a:p>
      </dsp:txBody>
      <dsp:txXfrm>
        <a:off x="0" y="2965194"/>
        <a:ext cx="10515600" cy="13662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D78C0-8A8B-4B0E-A057-3C028C442C94}">
      <dsp:nvSpPr>
        <dsp:cNvPr id="0" name=""/>
        <dsp:cNvSpPr/>
      </dsp:nvSpPr>
      <dsp:spPr>
        <a:xfrm>
          <a:off x="0" y="11619"/>
          <a:ext cx="10515600" cy="104832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Challenges in deployment</a:t>
          </a:r>
        </a:p>
      </dsp:txBody>
      <dsp:txXfrm>
        <a:off x="51175" y="62794"/>
        <a:ext cx="10413250" cy="945970"/>
      </dsp:txXfrm>
    </dsp:sp>
    <dsp:sp modelId="{F7EA5E39-83FF-4CE8-BE9F-97D1198D067C}">
      <dsp:nvSpPr>
        <dsp:cNvPr id="0" name=""/>
        <dsp:cNvSpPr/>
      </dsp:nvSpPr>
      <dsp:spPr>
        <a:xfrm>
          <a:off x="0" y="1059939"/>
          <a:ext cx="10515600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Produced many base learners like most Bagging and the AdaBoost algorithm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Special attention is needed to ensure all base learners return valid scores</a:t>
          </a:r>
        </a:p>
      </dsp:txBody>
      <dsp:txXfrm>
        <a:off x="0" y="1059939"/>
        <a:ext cx="10515600" cy="927360"/>
      </dsp:txXfrm>
    </dsp:sp>
    <dsp:sp modelId="{62F619EE-03AF-486F-8C00-94344AFABBC6}">
      <dsp:nvSpPr>
        <dsp:cNvPr id="0" name=""/>
        <dsp:cNvSpPr/>
      </dsp:nvSpPr>
      <dsp:spPr>
        <a:xfrm>
          <a:off x="0" y="1987299"/>
          <a:ext cx="10515600" cy="104832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Base learner inherits the unfavorable merits of regression tree</a:t>
          </a:r>
        </a:p>
      </dsp:txBody>
      <dsp:txXfrm>
        <a:off x="51175" y="2038474"/>
        <a:ext cx="10413250" cy="945970"/>
      </dsp:txXfrm>
    </dsp:sp>
    <dsp:sp modelId="{50553B2D-D752-4F17-AA00-9FC256FC634D}">
      <dsp:nvSpPr>
        <dsp:cNvPr id="0" name=""/>
        <dsp:cNvSpPr/>
      </dsp:nvSpPr>
      <dsp:spPr>
        <a:xfrm>
          <a:off x="0" y="3035619"/>
          <a:ext cx="10515600" cy="1304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Inaccuracy due to not enough terminal nodes for smaller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Instability due to overfitting for larger trees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Often competing choices of specifying a tree, e.g., maximum number of nodes, maximum number of depths, minimum observations in a node, etc.</a:t>
          </a:r>
        </a:p>
      </dsp:txBody>
      <dsp:txXfrm>
        <a:off x="0" y="3035619"/>
        <a:ext cx="10515600" cy="13041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9EFE9-C594-4E20-A94B-C78ECB291EA5}">
      <dsp:nvSpPr>
        <dsp:cNvPr id="0" name=""/>
        <dsp:cNvSpPr/>
      </dsp:nvSpPr>
      <dsp:spPr>
        <a:xfrm>
          <a:off x="0" y="0"/>
          <a:ext cx="8128000" cy="12068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Chen, </a:t>
          </a:r>
          <a:r>
            <a:rPr lang="en-US" sz="1600" kern="1200" dirty="0" err="1"/>
            <a:t>Tianqi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Assistant Professor, Carnegie Mellon University, </a:t>
          </a:r>
          <a:r>
            <a:rPr lang="en-US" sz="1200" kern="1200" dirty="0">
              <a:hlinkClick xmlns:r="http://schemas.openxmlformats.org/officeDocument/2006/relationships" r:id="rId1"/>
            </a:rPr>
            <a:t>https://csd.cmu.edu/people/faculty/tianqi-chen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OctoML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hlinkClick xmlns:r="http://schemas.openxmlformats.org/officeDocument/2006/relationships" r:id="rId2"/>
            </a:rPr>
            <a:t>https://tqchen.com/</a:t>
          </a:r>
          <a:r>
            <a:rPr lang="en-US" sz="1200" kern="1200" dirty="0"/>
            <a:t> </a:t>
          </a:r>
        </a:p>
      </dsp:txBody>
      <dsp:txXfrm>
        <a:off x="1746287" y="0"/>
        <a:ext cx="6381712" cy="1206873"/>
      </dsp:txXfrm>
    </dsp:sp>
    <dsp:sp modelId="{D355FE8A-40D1-4249-A0A6-D330D9BCA06C}">
      <dsp:nvSpPr>
        <dsp:cNvPr id="0" name=""/>
        <dsp:cNvSpPr/>
      </dsp:nvSpPr>
      <dsp:spPr>
        <a:xfrm>
          <a:off x="120687" y="120687"/>
          <a:ext cx="1625600" cy="9654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FAD9B4-6115-4538-872F-1FA0D673CA2D}">
      <dsp:nvSpPr>
        <dsp:cNvPr id="0" name=""/>
        <dsp:cNvSpPr/>
      </dsp:nvSpPr>
      <dsp:spPr>
        <a:xfrm>
          <a:off x="0" y="1327561"/>
          <a:ext cx="8128000" cy="12068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Guestrin</a:t>
          </a:r>
          <a:r>
            <a:rPr lang="en-US" sz="1600" kern="1200" dirty="0"/>
            <a:t>, Carlos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Amazon Professorship in Machine Learning , Paul G. Allen School of Computer Science &amp; Engineering, University of Washington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hlinkClick xmlns:r="http://schemas.openxmlformats.org/officeDocument/2006/relationships" r:id="rId4"/>
            </a:rPr>
            <a:t>https://www.cs.washington.edu/people/faculty/guestrin/ </a:t>
          </a:r>
          <a:endParaRPr lang="en-US" sz="1200" kern="1200" dirty="0"/>
        </a:p>
      </dsp:txBody>
      <dsp:txXfrm>
        <a:off x="1746287" y="1327561"/>
        <a:ext cx="6381712" cy="1206873"/>
      </dsp:txXfrm>
    </dsp:sp>
    <dsp:sp modelId="{79EA3228-FF93-4960-B744-E518E5B7B699}">
      <dsp:nvSpPr>
        <dsp:cNvPr id="0" name=""/>
        <dsp:cNvSpPr/>
      </dsp:nvSpPr>
      <dsp:spPr>
        <a:xfrm>
          <a:off x="120687" y="1448248"/>
          <a:ext cx="1625600" cy="96549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t="-34000" b="-3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4/22/2021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96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861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87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69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96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0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83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73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53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4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129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808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19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21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6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6912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83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917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12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51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17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869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380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027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7261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136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43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39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14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732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236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7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6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851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5745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3681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423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655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680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20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643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3245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41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7657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6756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1222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7040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53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089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62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753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1690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85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12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77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294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056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6186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378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222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888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3988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50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793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59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79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4D4C-2675-42E5-B176-82D68879059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9BD9-AF34-45CE-A0F5-07AD6F48197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D4FD-FA1E-4780-B872-E1AFDD8267A3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D6254E1-FF33-4DA6-820F-D375E8B9E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96" y="4928473"/>
            <a:ext cx="10843768" cy="1634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8FB233-ED68-4B00-AFE4-A8AA9E8E8F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147" y="1351875"/>
            <a:ext cx="48953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791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8B2EA-BB15-4591-9E71-08B3501523B4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918CB-2112-4F23-891C-394690B6851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857E3-FBC2-4AB6-A5B6-92681AC900B8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121B-FB52-4EC7-9FA1-CF41238BA6C3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9BE13-5E86-4440-9A44-AF6618C09C4D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84897-B0BC-41E5-9889-DBDF8E40B7E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28C9-1A45-4F18-BC34-40093F7D6A72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B2DE-C4F4-488F-A032-9228B6EE7CFE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263DF-F85E-4AD7-A5F6-6163F973AD7A}" type="datetime1">
              <a:rPr lang="en-US" smtClean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683A724-A880-4D86-8A0D-283E45E47279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79" y="6400800"/>
            <a:ext cx="320842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0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xgboost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hyperlink" Target="https://dl.acm.org/citation.cfm?id=2939785" TargetMode="External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xgboost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i.org/project/xgboost/#files" TargetMode="External"/><Relationship Id="rId4" Type="http://schemas.openxmlformats.org/officeDocument/2006/relationships/hyperlink" Target="https://xgboost.ai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Qr74t24rXo7fyRve0xVWt9bK3MIsc6gxBCquU9qHkM/edit?usp=sharing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ming-long.lam@sas.com" TargetMode="External"/><Relationship Id="rId2" Type="http://schemas.openxmlformats.org/officeDocument/2006/relationships/hyperlink" Target="mailto:mlam5@iit.edu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747934" cy="27595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484</a:t>
            </a:r>
          </a:p>
          <a:p>
            <a:pPr marL="9144" algn="l"/>
            <a:r>
              <a:rPr lang="en-US" sz="5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  <a:endParaRPr lang="en-US" sz="5400" b="0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Week 14, April 22, 2021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Spring Semester 2021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Regression Line of y on 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F41307-D1F7-45B4-B414-C5B8A0CCB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5498"/>
            <a:ext cx="6721209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1F58A0-BBFD-4123-982D-802D4376BE18}"/>
                  </a:ext>
                </a:extLst>
              </p:cNvPr>
              <p:cNvSpPr/>
              <p:nvPr/>
            </p:nvSpPr>
            <p:spPr>
              <a:xfrm>
                <a:off x="7958293" y="1817931"/>
                <a:ext cx="3480319" cy="21833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Original Regression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50.05522568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dirty="0"/>
                        <m:t>0.04831157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/>
                        <m:t>0.00078776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B1F58A0-BBFD-4123-982D-802D4376B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293" y="1817931"/>
                <a:ext cx="3480319" cy="21833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D5D62-1290-4FF1-A5A5-364B96DE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5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Logistic Regression of y on 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255734-7661-45FB-BC50-51DBBB6A31BF}"/>
              </a:ext>
            </a:extLst>
          </p:cNvPr>
          <p:cNvSpPr/>
          <p:nvPr/>
        </p:nvSpPr>
        <p:spPr>
          <a:xfrm>
            <a:off x="2326849" y="5890243"/>
            <a:ext cx="470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Gradient Boosting Logistic Example.py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B0598A-AC22-40AC-9748-524CA6C1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257"/>
              </p:ext>
            </p:extLst>
          </p:nvPr>
        </p:nvGraphicFramePr>
        <p:xfrm>
          <a:off x="7123132" y="1946656"/>
          <a:ext cx="4515788" cy="2580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947">
                  <a:extLst>
                    <a:ext uri="{9D8B030D-6E8A-4147-A177-3AD203B41FA5}">
                      <a16:colId xmlns:a16="http://schemas.microsoft.com/office/drawing/2014/main" val="3077251948"/>
                    </a:ext>
                  </a:extLst>
                </a:gridCol>
                <a:gridCol w="1128947">
                  <a:extLst>
                    <a:ext uri="{9D8B030D-6E8A-4147-A177-3AD203B41FA5}">
                      <a16:colId xmlns:a16="http://schemas.microsoft.com/office/drawing/2014/main" val="1676416854"/>
                    </a:ext>
                  </a:extLst>
                </a:gridCol>
                <a:gridCol w="1128947">
                  <a:extLst>
                    <a:ext uri="{9D8B030D-6E8A-4147-A177-3AD203B41FA5}">
                      <a16:colId xmlns:a16="http://schemas.microsoft.com/office/drawing/2014/main" val="2476317298"/>
                    </a:ext>
                  </a:extLst>
                </a:gridCol>
                <a:gridCol w="1128947">
                  <a:extLst>
                    <a:ext uri="{9D8B030D-6E8A-4147-A177-3AD203B41FA5}">
                      <a16:colId xmlns:a16="http://schemas.microsoft.com/office/drawing/2014/main" val="335265156"/>
                    </a:ext>
                  </a:extLst>
                </a:gridCol>
              </a:tblGrid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Variable 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y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78162"/>
                  </a:ext>
                </a:extLst>
              </a:tr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87819"/>
                  </a:ext>
                </a:extLst>
              </a:tr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6424703"/>
                  </a:ext>
                </a:extLst>
              </a:tr>
              <a:tr h="645019">
                <a:tc>
                  <a:txBody>
                    <a:bodyPr/>
                    <a:lstStyle/>
                    <a:p>
                      <a:r>
                        <a:rPr lang="en-US" sz="16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0144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E7BAC2A-E1E5-4D7E-8825-B4CAED14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78" y="1942049"/>
            <a:ext cx="6400800" cy="389933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D2EEB67-ACE4-4BDA-8D21-DF36D09333F2}"/>
              </a:ext>
            </a:extLst>
          </p:cNvPr>
          <p:cNvSpPr/>
          <p:nvPr/>
        </p:nvSpPr>
        <p:spPr>
          <a:xfrm>
            <a:off x="7442851" y="4852657"/>
            <a:ext cx="3756286" cy="109547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 Rare Event Problem</a:t>
            </a:r>
            <a:br>
              <a:rPr lang="en-US" sz="2000" dirty="0"/>
            </a:br>
            <a:r>
              <a:rPr lang="en-US" sz="2000" dirty="0"/>
              <a:t>Y = 1 in 0.8% Data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08268-0DBA-4D2F-B507-E685009B2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94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Rare Event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51407"/>
            <a:ext cx="10515600" cy="1486019"/>
          </a:xfrm>
        </p:spPr>
        <p:txBody>
          <a:bodyPr>
            <a:noAutofit/>
          </a:bodyPr>
          <a:lstStyle/>
          <a:p>
            <a:r>
              <a:rPr lang="en-US" sz="2600" dirty="0"/>
              <a:t>Use the threshold 0.007992 for classifying y = 1</a:t>
            </a:r>
          </a:p>
          <a:p>
            <a:r>
              <a:rPr lang="en-US" sz="2600" dirty="0"/>
              <a:t>The accuracy is 0.541, fair result but we want to do better</a:t>
            </a:r>
          </a:p>
          <a:p>
            <a:r>
              <a:rPr lang="en-US" sz="2600" dirty="0"/>
              <a:t>What can we do if we hesitate to include higher power terms, e.g., x</a:t>
            </a:r>
            <a:r>
              <a:rPr lang="en-US" sz="2600" baseline="30000" dirty="0"/>
              <a:t>2</a:t>
            </a:r>
            <a:r>
              <a:rPr lang="en-US" sz="2600" dirty="0"/>
              <a:t>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A909B4-62F1-4472-9F5E-C5F5EDCADDCA}"/>
              </a:ext>
            </a:extLst>
          </p:cNvPr>
          <p:cNvSpPr/>
          <p:nvPr/>
        </p:nvSpPr>
        <p:spPr>
          <a:xfrm>
            <a:off x="838200" y="1435087"/>
            <a:ext cx="7643327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Optimization terminated successfully.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Current function value: 0.046285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Iterations 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Regression Results                          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Dep. Variable:                      y   No. Observations:                 1001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Model: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 Residuals:                      999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Method:                           MLE   Df Model:                            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Date:                Wed, 02 Dec 2020   Pseudo R-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.:                0.005810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                    13:01:23   Log-Likelihood:                -46.332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converged:                       True   LL-Null:                       -46.602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Covariance Type: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nonrobust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LLR p-value:                    0.4618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y=1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std err          z      P&gt;|z|      [0.025      0.975]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         -5.1293      0.588     -8.720      0.000      -6.282      -3.976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x1             0.0913      0.125      0.728      0.466      -0.154       0.337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37715-8845-4EBB-A21F-CD55F35D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88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Can the Residuals Tell us?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3C6A4B0-B66D-4E51-9843-DA9E9A726D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21091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23C6A4B0-B66D-4E51-9843-DA9E9A726D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621091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9F95F-DB86-4AD6-8A5B-EA3E3416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9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Can We Do With the Residuals?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25C9794-68B6-4A48-A986-6F47F4D01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46869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99A20-A5D2-4BD7-89A7-EEA241279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0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 on Residuals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57E63-DF62-4133-8E51-146D9B6D1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1424569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y -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  #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objTree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tree.DecisionTreeRegressor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(criterion = '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thisTree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objTree.fit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thisTree.predict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B0CCE3-706C-4A80-801A-34421A222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3482" y="3428999"/>
                <a:ext cx="6289376" cy="23833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predicted residual from this regression tree</a:t>
                </a:r>
              </a:p>
              <a:p>
                <a:r>
                  <a:rPr lang="en-US" dirty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These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yields an accuracy of 0.999 in predicting y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4B0CCE3-706C-4A80-801A-34421A222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482" y="3428999"/>
                <a:ext cx="6289376" cy="2383325"/>
              </a:xfrm>
              <a:prstGeom prst="rect">
                <a:avLst/>
              </a:prstGeom>
              <a:blipFill>
                <a:blip r:embed="rId4"/>
                <a:stretch>
                  <a:fillRect l="-1744" t="-4092" r="-281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904E726-1D85-4374-9A71-CB834DF23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429000"/>
            <a:ext cx="3295581" cy="32004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AA56FB-39FF-44F8-9178-BFCB28FB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15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are the Linear Regression Residuals?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This particular linear regression line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minimizes the squared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us define an 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derivative of the objective function with respect to the predicted value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.  Alternatively,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. </a:t>
                </a:r>
              </a:p>
              <a:p>
                <a:r>
                  <a:rPr lang="en-US" dirty="0"/>
                  <a:t>In other words, we can interpret the residual as the negative gradient of the objective function with respect to the predicted value.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33214-C1FC-4D5B-8676-7725CA611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960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Motivation of 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build this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to approximate the actual linear regression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define the objective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We calculate 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rewrite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extract information from the residual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and use the additional information to boost the weaker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0F8B8-A82B-42CC-B453-A738B587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12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Motivation of Gradient Boosting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calculate 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We re-express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equation above looks like the gradient descent formula.  Here we have the term Gradient Boosting.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78690-9928-4F83-B746-7D61C393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57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History of Boosting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AdaBoost</a:t>
            </a:r>
            <a:r>
              <a:rPr lang="en-US" dirty="0"/>
              <a:t>. Yoav Freund and Robert E. </a:t>
            </a:r>
            <a:r>
              <a:rPr lang="en-US" dirty="0" err="1"/>
              <a:t>Schapire</a:t>
            </a:r>
            <a:r>
              <a:rPr lang="en-US" dirty="0"/>
              <a:t> (1997). A decision-theoretic generalization of on-line learning and an application to boosting. </a:t>
            </a:r>
            <a:r>
              <a:rPr lang="en-US" i="1" dirty="0"/>
              <a:t>Journal of Computer and System Sciences</a:t>
            </a:r>
            <a:r>
              <a:rPr lang="en-US" dirty="0"/>
              <a:t>, </a:t>
            </a:r>
            <a:r>
              <a:rPr lang="en-US" b="1" dirty="0"/>
              <a:t>55</a:t>
            </a:r>
            <a:r>
              <a:rPr lang="en-US" dirty="0"/>
              <a:t>(1): 119-139.</a:t>
            </a:r>
          </a:p>
          <a:p>
            <a:pPr lvl="1"/>
            <a:r>
              <a:rPr lang="en-US" dirty="0"/>
              <a:t>A preliminary version appeared in the </a:t>
            </a:r>
            <a:r>
              <a:rPr lang="en-US" i="1" dirty="0"/>
              <a:t>Proceedings of the Second European Conference on Computational Learning Theory</a:t>
            </a:r>
            <a:r>
              <a:rPr lang="en-US" dirty="0"/>
              <a:t>, 1995. pages 23-37</a:t>
            </a:r>
          </a:p>
          <a:p>
            <a:pPr lvl="1"/>
            <a:r>
              <a:rPr lang="en-US" dirty="0"/>
              <a:t>Yoav Freund (1961 -), Professor of Computer Science and Engineering, University of California San Diego.</a:t>
            </a:r>
          </a:p>
          <a:p>
            <a:pPr lvl="1"/>
            <a:r>
              <a:rPr lang="en-US" dirty="0"/>
              <a:t>Robert E. </a:t>
            </a:r>
            <a:r>
              <a:rPr lang="en-US" dirty="0" err="1"/>
              <a:t>Schapire</a:t>
            </a:r>
            <a:r>
              <a:rPr lang="en-US" dirty="0"/>
              <a:t> (1963 - ), Principal Researcher, Microsoft Research in New York City.</a:t>
            </a:r>
          </a:p>
          <a:p>
            <a:r>
              <a:rPr lang="en-US" b="1" dirty="0"/>
              <a:t>Formulate AdaBoost as gradient descent with a special loss function</a:t>
            </a:r>
            <a:r>
              <a:rPr lang="en-US" dirty="0"/>
              <a:t>. Leo </a:t>
            </a:r>
            <a:r>
              <a:rPr lang="en-US" dirty="0" err="1"/>
              <a:t>Breiman</a:t>
            </a:r>
            <a:r>
              <a:rPr lang="en-US" dirty="0"/>
              <a:t> (1998). Arcing Classifiers. </a:t>
            </a:r>
            <a:r>
              <a:rPr lang="en-US" i="1" dirty="0"/>
              <a:t>The Annals of Statistics</a:t>
            </a:r>
            <a:r>
              <a:rPr lang="en-US" dirty="0"/>
              <a:t>, </a:t>
            </a:r>
            <a:r>
              <a:rPr lang="en-US" b="1" dirty="0"/>
              <a:t>26</a:t>
            </a:r>
            <a:r>
              <a:rPr lang="en-US" dirty="0"/>
              <a:t>(3): 801-849.</a:t>
            </a:r>
          </a:p>
          <a:p>
            <a:pPr lvl="1"/>
            <a:r>
              <a:rPr lang="en-US" dirty="0"/>
              <a:t>Leo </a:t>
            </a:r>
            <a:r>
              <a:rPr lang="en-US" dirty="0" err="1"/>
              <a:t>Breiman</a:t>
            </a:r>
            <a:r>
              <a:rPr lang="en-US" dirty="0"/>
              <a:t> (1928 – 2005), Professor Emeritus of Statistics at the University of California, Berkeley.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43D34-833F-4DCC-A9E5-D12E65FE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75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Week 14 Agenda: Gradient Boosting Learners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7310488"/>
              </p:ext>
            </p:extLst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FCBCB-F81F-4CF7-9B1B-45054950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History of Boosting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Generalize AdaBoost to Gradient Boosting with a general loss function</a:t>
            </a:r>
            <a:r>
              <a:rPr lang="en-US" dirty="0"/>
              <a:t>. Jerome H. Friedman (2001). Greedy Function Approximation: A Gradient Boosting Machine. </a:t>
            </a:r>
            <a:r>
              <a:rPr lang="en-US" i="1" dirty="0"/>
              <a:t>The Annals of Statistics</a:t>
            </a:r>
            <a:r>
              <a:rPr lang="en-US" dirty="0"/>
              <a:t>, </a:t>
            </a:r>
            <a:r>
              <a:rPr lang="en-US" b="1" dirty="0"/>
              <a:t>29</a:t>
            </a:r>
            <a:r>
              <a:rPr lang="en-US" dirty="0"/>
              <a:t>(5): 1189-1232.</a:t>
            </a:r>
          </a:p>
          <a:p>
            <a:pPr lvl="1"/>
            <a:r>
              <a:rPr lang="en-US" dirty="0"/>
              <a:t>Jerome H. Friedman (1939 - ), Professor Emeritus of Statistics, Stanford University.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FA242-D95B-49AA-BE00-2321A7C7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8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(Friedman,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a training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arrays of values of the predictors and target variable respectively.</a:t>
                </a:r>
              </a:p>
              <a:p>
                <a:r>
                  <a:rPr lang="en-US" dirty="0"/>
                  <a:t>The model assumes that there is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maps the predictors to the target variable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Our goal is to estimate the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that minimize some loss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dirty="0"/>
                  <a:t> over the training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9F956-2240-4A15-82BB-B06BFBBC9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28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(Friedman,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Instead of finding one single solution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en-US" dirty="0"/>
                  <a:t> to estimate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we iteratively update the solution as a sum of estimates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;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the initial estimate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are incremental estimates (“boosts”)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called the “weak learners” or the “base learners”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are usually simple models such as linear regression models with one predictor or a shallow classification trees.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3772C-8E0B-4D01-930D-9C3016B7F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(Friedman, 2001)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gradient descent, we ideally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where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“weak learners” are built by estimating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using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as the target values.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18776-9CB6-4B74-A6C9-89EF183CC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19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Build a weak learner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Use the line search method to determine the step-size (i.e., the learning rate)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0" smtClean="0"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971550" lvl="1" indent="-514350">
                  <a:spcBef>
                    <a:spcPts val="1000"/>
                  </a:spcBef>
                  <a:spcAft>
                    <a:spcPts val="1000"/>
                  </a:spcAft>
                  <a:buFont typeface="+mj-lt"/>
                  <a:buAutoNum type="romanLcPeriod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336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DB2D2-8A40-4BB6-98C4-A70E5A0A0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180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Least Squares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objective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common initial model is the Intercept-only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the initial model does not include the Intercept term,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subsequent models may enter only one additional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residual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first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residual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aseline="30000" dirty="0"/>
                  <a:t>th</a:t>
                </a:r>
                <a:r>
                  <a:rPr lang="en-US" dirty="0"/>
                  <a:t> predictor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A9E62B-4A8E-48C8-87F3-9FF2FC22D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34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Least Absolute Deviation (LAD)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objective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where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sign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−&amp;1,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common initial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median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Each subsequent models may enter only one additional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signs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first predictor</a:t>
                </a:r>
              </a:p>
              <a:p>
                <a:pPr lvl="1"/>
                <a:r>
                  <a:rPr lang="en-US" dirty="0"/>
                  <a:t>The regression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the signs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on the </a:t>
                </a:r>
                <a:r>
                  <a:rPr lang="en-US" i="1" dirty="0" err="1"/>
                  <a:t>m</a:t>
                </a:r>
                <a:r>
                  <a:rPr lang="en-US" baseline="30000" dirty="0" err="1"/>
                  <a:t>th</a:t>
                </a:r>
                <a:r>
                  <a:rPr lang="en-US" dirty="0"/>
                  <a:t> predictor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89A17F-3960-456D-A67A-4434C8535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1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number of terminal nodes is fixed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objective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gradient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base learners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 where the indicator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lies within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in the </a:t>
                </a:r>
                <a:r>
                  <a:rPr lang="en-US" i="1" dirty="0" err="1"/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node, and 0 otherwise.</a:t>
                </a:r>
              </a:p>
              <a:p>
                <a:r>
                  <a:rPr lang="en-US" dirty="0"/>
                  <a:t>Here,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constitute 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D08C73-6498-41A2-AF30-DFC78B3B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42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update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,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018EE-F6D6-45D6-9BEE-24BA21D6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9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least-squares function,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is the mean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or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terminal node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iteration.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the least absolute deviation function,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is the median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in the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or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terminal node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aseline="30000" dirty="0" err="1"/>
                  <a:t>th</a:t>
                </a:r>
                <a:r>
                  <a:rPr lang="en-US" dirty="0"/>
                  <a:t> iteration.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BD69C6-6887-46A6-86F0-232864B3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8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The Regression Line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255734-7661-45FB-BC50-51DBBB6A31BF}"/>
              </a:ext>
            </a:extLst>
          </p:cNvPr>
          <p:cNvSpPr/>
          <p:nvPr/>
        </p:nvSpPr>
        <p:spPr>
          <a:xfrm>
            <a:off x="7561323" y="4422142"/>
            <a:ext cx="44088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Week 14 Gradient Boosting Regression Example.py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FB0598A-AC22-40AC-9748-524CA6C15E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425738"/>
              </p:ext>
            </p:extLst>
          </p:nvPr>
        </p:nvGraphicFramePr>
        <p:xfrm>
          <a:off x="7639180" y="1942047"/>
          <a:ext cx="3619239" cy="222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413">
                  <a:extLst>
                    <a:ext uri="{9D8B030D-6E8A-4147-A177-3AD203B41FA5}">
                      <a16:colId xmlns:a16="http://schemas.microsoft.com/office/drawing/2014/main" val="3077251948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1676416854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2476317298"/>
                    </a:ext>
                  </a:extLst>
                </a:gridCol>
              </a:tblGrid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78162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50.2002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87819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2.8896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4.9739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0144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F0380A2-3526-41AA-9D81-E9C34E29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94" y="1942047"/>
            <a:ext cx="6721209" cy="4114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46C9-B13C-45D9-8C00-7261E39F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20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Following Friedman (2001), we let the two target values as -1 and 1.</a:t>
                </a:r>
              </a:p>
              <a:p>
                <a:r>
                  <a:rPr lang="en-US" dirty="0"/>
                  <a:t>Furthermore,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=−1|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It follows from the definition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binary logistic classification, we build models to study the log-odds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921AE-2907-4B25-8F0A-B9AD7DE86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59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likelihood function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Alternatively, the likelihood function can be written as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B2ACE-3427-4A71-8B4F-DD5E03D1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3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log-likelihood function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objective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the negative log-likelihood function.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=−1|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4F5DA-092D-459D-9A72-F8D59906B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9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gradient with respect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/>
                  <a:t> 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𝑦𝐹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pseudo-response is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C05C0B-4CD7-4908-9559-766164D97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13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pseudo-response is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=2−2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weak learner is a regression tree with a fixed number, say </a:t>
                </a:r>
                <a:r>
                  <a:rPr lang="en-US" i="1" dirty="0"/>
                  <a:t>J</a:t>
                </a:r>
                <a:r>
                  <a:rPr lang="en-US" dirty="0"/>
                  <a:t>, of terminal nodes.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4F143-650D-431C-AA45-70F1A3C5D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line search becomes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𝐚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base learners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Using the strategy of separate updates in each terminal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 of the regression tree and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𝑗𝑚</m:t>
                        </m:r>
                      </m:sub>
                    </m:sSub>
                  </m:oMath>
                </a14:m>
                <a:r>
                  <a:rPr lang="en-US" dirty="0"/>
                  <a:t>, we can instead find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𝑗𝑚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>
                                                <a:latin typeface="Cambria Math" panose="020405030504060302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l-G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E1C9A0-BD15-4147-8118-5D59D72E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544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Binary Logistic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Friedman (2001), he approximates the minimum point by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𝑗𝑚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/>
                  <a:t>Addition reference: </a:t>
                </a:r>
                <a:r>
                  <a:rPr lang="en-US" dirty="0"/>
                  <a:t>Jerome Friedman, Trevor Hastie, and Robert </a:t>
                </a:r>
                <a:r>
                  <a:rPr lang="en-US" dirty="0" err="1"/>
                  <a:t>Tibshirani</a:t>
                </a:r>
                <a:r>
                  <a:rPr lang="en-US" dirty="0"/>
                  <a:t> (2000). Additive Logistic Regression: A Statistical View of Boosting, </a:t>
                </a:r>
                <a:r>
                  <a:rPr lang="en-US" i="1" dirty="0"/>
                  <a:t>The Annals of Statistics</a:t>
                </a:r>
                <a:r>
                  <a:rPr lang="en-US" dirty="0"/>
                  <a:t>, </a:t>
                </a:r>
                <a:r>
                  <a:rPr lang="en-US" b="1" dirty="0"/>
                  <a:t>28</a:t>
                </a:r>
                <a:r>
                  <a:rPr lang="en-US" dirty="0"/>
                  <a:t>(2): 337-407.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20A1D7-8D67-4D0D-996C-9EA21818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59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Ten Observations Toy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273" y="1749164"/>
            <a:ext cx="5547807" cy="1789243"/>
          </a:xfrm>
        </p:spPr>
        <p:txBody>
          <a:bodyPr>
            <a:normAutofit/>
          </a:bodyPr>
          <a:lstStyle/>
          <a:p>
            <a:r>
              <a:rPr lang="en-US" sz="2400" dirty="0"/>
              <a:t>Ten observations</a:t>
            </a:r>
          </a:p>
          <a:p>
            <a:r>
              <a:rPr lang="en-US" sz="2400" dirty="0"/>
              <a:t>Two interval predictors X1 and X2</a:t>
            </a:r>
          </a:p>
          <a:p>
            <a:r>
              <a:rPr lang="en-US" sz="2400" dirty="0"/>
              <a:t>Binary target Y (1 = Event, 0 = Non-Event)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3161"/>
              </p:ext>
            </p:extLst>
          </p:nvPr>
        </p:nvGraphicFramePr>
        <p:xfrm>
          <a:off x="6924676" y="1690688"/>
          <a:ext cx="4429124" cy="3695438"/>
        </p:xfrm>
        <a:graphic>
          <a:graphicData uri="http://schemas.openxmlformats.org/drawingml/2006/table">
            <a:tbl>
              <a:tblPr/>
              <a:tblGrid>
                <a:gridCol w="1107281">
                  <a:extLst>
                    <a:ext uri="{9D8B030D-6E8A-4147-A177-3AD203B41FA5}">
                      <a16:colId xmlns:a16="http://schemas.microsoft.com/office/drawing/2014/main" val="2741248"/>
                    </a:ext>
                  </a:extLst>
                </a:gridCol>
                <a:gridCol w="1107281">
                  <a:extLst>
                    <a:ext uri="{9D8B030D-6E8A-4147-A177-3AD203B41FA5}">
                      <a16:colId xmlns:a16="http://schemas.microsoft.com/office/drawing/2014/main" val="1404597796"/>
                    </a:ext>
                  </a:extLst>
                </a:gridCol>
                <a:gridCol w="1107281">
                  <a:extLst>
                    <a:ext uri="{9D8B030D-6E8A-4147-A177-3AD203B41FA5}">
                      <a16:colId xmlns:a16="http://schemas.microsoft.com/office/drawing/2014/main" val="1740928799"/>
                    </a:ext>
                  </a:extLst>
                </a:gridCol>
                <a:gridCol w="1107281">
                  <a:extLst>
                    <a:ext uri="{9D8B030D-6E8A-4147-A177-3AD203B41FA5}">
                      <a16:colId xmlns:a16="http://schemas.microsoft.com/office/drawing/2014/main" val="4229136095"/>
                    </a:ext>
                  </a:extLst>
                </a:gridCol>
              </a:tblGrid>
              <a:tr h="348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2284634"/>
                  </a:ext>
                </a:extLst>
              </a:tr>
              <a:tr h="348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013245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612736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409830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516419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49995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122513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225384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899503"/>
                  </a:ext>
                </a:extLst>
              </a:tr>
              <a:tr h="33142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229527"/>
                  </a:ext>
                </a:extLst>
              </a:tr>
              <a:tr h="348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380788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CE4E8E06-5B9E-4240-8D27-095DBC9FF3B0}"/>
              </a:ext>
            </a:extLst>
          </p:cNvPr>
          <p:cNvSpPr/>
          <p:nvPr/>
        </p:nvSpPr>
        <p:spPr>
          <a:xfrm>
            <a:off x="7319490" y="5686572"/>
            <a:ext cx="403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Toy Gradient Boost Example.py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0EF780-EABE-4489-9B5A-0A2258848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71" y="3429000"/>
            <a:ext cx="517269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01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E8E06-5B9E-4240-8D27-095DBC9FF3B0}"/>
              </a:ext>
            </a:extLst>
          </p:cNvPr>
          <p:cNvSpPr/>
          <p:nvPr/>
        </p:nvSpPr>
        <p:spPr>
          <a:xfrm>
            <a:off x="7319490" y="5686572"/>
            <a:ext cx="403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Toy Gradient Boost Example.py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92FB29-ABE1-4AB8-9532-983F21CDA1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 numCol="1"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numpy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metrics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sklearn.tree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tree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statsmodels.api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stats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([[0.1, 0.3],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[0.2, 0.2],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[0.3, 0.1],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[0.4, 0.4],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[0.5, 0.7],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[0.6, 0.5],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[0.7, 0.9],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[0.8, 0.8],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[0.8, 0.2],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[0.9, 0.8]],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float)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([1, 0, 1, 0, 1, 0, 1, 0, 1, 0],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float)</a:t>
            </a:r>
          </a:p>
        </p:txBody>
      </p:sp>
    </p:spTree>
    <p:extLst>
      <p:ext uri="{BB962C8B-B14F-4D97-AF65-F5344CB8AC3E}">
        <p14:creationId xmlns:p14="http://schemas.microsoft.com/office/powerpoint/2010/main" val="1400262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Train a Logistic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E8E06-5B9E-4240-8D27-095DBC9FF3B0}"/>
              </a:ext>
            </a:extLst>
          </p:cNvPr>
          <p:cNvSpPr/>
          <p:nvPr/>
        </p:nvSpPr>
        <p:spPr>
          <a:xfrm>
            <a:off x="7319490" y="5686572"/>
            <a:ext cx="403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Toy Gradient Boost Example.py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92FB29-ABE1-4AB8-9532-983F21CDA1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Train a logistic regression model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stats.add_constant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prepend=True)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logit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stats.MNLogit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logit.fit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bfgs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thisParameter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thisFit.predict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thisFit.summary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threshPredProb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yPredClass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 &gt;=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threshPredProb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y_accuracy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metrics.accuracy_score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yPredClass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print("Accuracy Score = ", </a:t>
            </a:r>
            <a:r>
              <a:rPr lang="en-US" sz="1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y_accuracy</a:t>
            </a:r>
            <a:r>
              <a:rPr lang="en-US" sz="17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3199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Did You Forget Something?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941987-4DA0-40A5-9FE7-329000961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099012"/>
              </p:ext>
            </p:extLst>
          </p:nvPr>
        </p:nvGraphicFramePr>
        <p:xfrm>
          <a:off x="838200" y="2220685"/>
          <a:ext cx="8459710" cy="395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21ED2EC-A59A-4C9B-83A0-68006344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93" y="2220685"/>
            <a:ext cx="1796473" cy="39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4FF75-4520-40C3-9382-36AA9757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15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Logistic Regression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00527" cy="435133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Optimization terminated successfully.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Current function value: 0.671726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Iterations: 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Function evaluations: 21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Gradient evaluations: 21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Regression Results                 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Dep. Variable:                      y   No. Observations:                   10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Model:               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MNLogit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 Residuals:                        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Method:                           MLE   Df Model:                           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Date:                Wed, 02 Dec 2020   Pseudo R-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.:                 0.03090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Time:                        15:18:56   Log-Likelihood:                -6.7173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converged:                       True   LL-Null:                       -6.9315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Covariance Type:     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nonrobust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LLR p-value:                    0.8072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y=1   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std err          z      P&gt;|z|      [0.025      0.975]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          0.8906      1.534      0.581      0.562      -2.116       3.897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x1            -1.0146      3.208     -0.316      0.752      -7.303       5.273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x2            -0.7193      3.004     -0.239      0.811      -6.607       5.168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35821-2823-4D8B-A217-CBC2F90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86DB9619-9F98-4F42-A6CC-3E932B9CAA46}"/>
              </a:ext>
            </a:extLst>
          </p:cNvPr>
          <p:cNvSpPr/>
          <p:nvPr/>
        </p:nvSpPr>
        <p:spPr>
          <a:xfrm>
            <a:off x="9209314" y="2733870"/>
            <a:ext cx="2814735" cy="2230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Accuracy Score = 0.5</a:t>
            </a:r>
          </a:p>
        </p:txBody>
      </p:sp>
    </p:spTree>
    <p:extLst>
      <p:ext uri="{BB962C8B-B14F-4D97-AF65-F5344CB8AC3E}">
        <p14:creationId xmlns:p14="http://schemas.microsoft.com/office/powerpoint/2010/main" val="288758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Ready for Gradient Boosting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E8E06-5B9E-4240-8D27-095DBC9FF3B0}"/>
              </a:ext>
            </a:extLst>
          </p:cNvPr>
          <p:cNvSpPr/>
          <p:nvPr/>
        </p:nvSpPr>
        <p:spPr>
          <a:xfrm>
            <a:off x="7319490" y="5686572"/>
            <a:ext cx="403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14 Toy Gradient Boost Example.py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92FB29-ABE1-4AB8-9532-983F21CDA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9844"/>
          </a:xfrm>
          <a:solidFill>
            <a:schemeClr val="accent4">
              <a:lumMod val="20000"/>
              <a:lumOff val="80000"/>
            </a:schemeClr>
          </a:solidFill>
        </p:spPr>
        <p:txBody>
          <a:bodyPr numCol="1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Iteration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Preparation for Gradient Boosting Algorithm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(numpy.log(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1.0-currentP)))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print('Objective Function = 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print('Predicted Event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yPredProb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75ED12C6-9FA6-4A0D-B01C-F5ABCC0BFB1D}"/>
              </a:ext>
            </a:extLst>
          </p:cNvPr>
          <p:cNvSpPr txBox="1">
            <a:spLocks/>
          </p:cNvSpPr>
          <p:nvPr/>
        </p:nvSpPr>
        <p:spPr>
          <a:xfrm>
            <a:off x="838200" y="4240406"/>
            <a:ext cx="10515600" cy="14461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Objective Function =  -6.717263804639264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Event Probability: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[0.63954173 0.63270562 0.62581572 0.54910672 0.4699903  0.48056243 0.38533537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0.37836428 0.48377325 0.35481085]</a:t>
            </a:r>
          </a:p>
        </p:txBody>
      </p:sp>
    </p:spTree>
    <p:extLst>
      <p:ext uri="{BB962C8B-B14F-4D97-AF65-F5344CB8AC3E}">
        <p14:creationId xmlns:p14="http://schemas.microsoft.com/office/powerpoint/2010/main" val="2366213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Gradient Boosting Iterations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23CC6-AD2A-449F-90AD-F9F91811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92FB29-ABE1-4AB8-9532-983F21CDA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2174033"/>
            <a:ext cx="5937380" cy="3965511"/>
          </a:xfrm>
          <a:solidFill>
            <a:schemeClr val="accent4">
              <a:lumMod val="20000"/>
              <a:lumOff val="80000"/>
            </a:schemeClr>
          </a:solidFill>
        </p:spPr>
        <p:txBody>
          <a:bodyPr numCol="1"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range(10):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print('Iteration = ', iter+1)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2.0 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1, 1.0-currentP, -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Set maximum number of leaves to 4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regTree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tree.DecisionTreeRegressor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(criterion='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=4,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=60616)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treeFit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regTree.fit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pseudoY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treePredProb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regTree.predict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Find a feasible step using a grid search 1.0, 0.9, 0.8, etc.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qGoodStep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step in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numpy.arange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(1.0,0.0,-0.1):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step 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treePredProb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&gt;= 1.0, 1.0,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0.0, 0.0,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objFunc1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(numpy.log(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1.0-nextP)))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# print(step, objFunc1)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(not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numpy.isnan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(objFunc1)):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(objFunc1 &gt;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qGoodStep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step1 = step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objFunc1</a:t>
            </a:r>
            <a:endParaRPr lang="en-US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AD44E3AF-ACFA-4886-BF3A-3695891CAAD7}"/>
              </a:ext>
            </a:extLst>
          </p:cNvPr>
          <p:cNvSpPr txBox="1">
            <a:spLocks/>
          </p:cNvSpPr>
          <p:nvPr/>
        </p:nvSpPr>
        <p:spPr>
          <a:xfrm>
            <a:off x="6495661" y="2174032"/>
            <a:ext cx="5091404" cy="39655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If a feasible step is found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qGoodStep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1):    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step1 *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treePredProb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&gt;= 1.0, 1.0,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0.0, 0.0,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(numpy.log(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1,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1.0-nextP)))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print('Step = ', step1)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print('Objective Function = ',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objFunc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nextP</a:t>
            </a:r>
            <a:endParaRPr lang="en-US" sz="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print('Predicted Event Probability:\n',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yPredClass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numpy.where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currentP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threshPredProb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1, 0)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y_accuracy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metrics.accuracy_score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yPredClass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print("Accuracy Score = ", </a:t>
            </a:r>
            <a:r>
              <a:rPr lang="en-US" sz="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y_accuracy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143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Iteration Summary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742CF669-20CB-4AD9-8B68-4C1F0A4761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800428"/>
              </p:ext>
            </p:extLst>
          </p:nvPr>
        </p:nvGraphicFramePr>
        <p:xfrm>
          <a:off x="838200" y="1825625"/>
          <a:ext cx="1051560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5343703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6740028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82184845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12938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Step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Objective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683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Not Applicable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-6.71726380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43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-3.76665963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429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-0.90396515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078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-0.12062008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66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-0.02608757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7784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-0.01300144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0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9852697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35821-2823-4D8B-A217-CBC2F90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F2171-95E2-44B0-865B-B967370AAEFF}"/>
              </a:ext>
            </a:extLst>
          </p:cNvPr>
          <p:cNvSpPr txBox="1"/>
          <p:nvPr/>
        </p:nvSpPr>
        <p:spPr>
          <a:xfrm>
            <a:off x="838200" y="5337110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Iteration stops at the sixth iteration because the objective function cannot be further improved.</a:t>
            </a:r>
          </a:p>
        </p:txBody>
      </p:sp>
    </p:spTree>
    <p:extLst>
      <p:ext uri="{BB962C8B-B14F-4D97-AF65-F5344CB8AC3E}">
        <p14:creationId xmlns:p14="http://schemas.microsoft.com/office/powerpoint/2010/main" val="194732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Toy Example: Predicted Event Probabilities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35821-2823-4D8B-A217-CBC2F90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BCAFA61-D90A-4E63-BDBE-B7A05FEF1A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2174878"/>
              </p:ext>
            </p:extLst>
          </p:nvPr>
        </p:nvGraphicFramePr>
        <p:xfrm>
          <a:off x="283028" y="2055813"/>
          <a:ext cx="11625944" cy="4047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904">
                  <a:extLst>
                    <a:ext uri="{9D8B030D-6E8A-4147-A177-3AD203B41FA5}">
                      <a16:colId xmlns:a16="http://schemas.microsoft.com/office/drawing/2014/main" val="3469540301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4169554654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3655965029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2484147085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1141366319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3173336266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509088647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1708067907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556626884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2745491526"/>
                    </a:ext>
                  </a:extLst>
                </a:gridCol>
                <a:gridCol w="1056904">
                  <a:extLst>
                    <a:ext uri="{9D8B030D-6E8A-4147-A177-3AD203B41FA5}">
                      <a16:colId xmlns:a16="http://schemas.microsoft.com/office/drawing/2014/main" val="2777894482"/>
                    </a:ext>
                  </a:extLst>
                </a:gridCol>
              </a:tblGrid>
              <a:tr h="404738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Iteration</a:t>
                      </a:r>
                    </a:p>
                  </a:txBody>
                  <a:tcPr anchor="ctr"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Observation Index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7841024"/>
                  </a:ext>
                </a:extLst>
              </a:tr>
              <a:tr h="404738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9186249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Y_train</a:t>
                      </a:r>
                      <a:endParaRPr lang="en-US" sz="1400" b="1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623762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0.63954173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0.63270562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0.62581572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0.54910672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0.4699903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0.48056243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0.38533537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0.37836428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0.48377325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0.35481085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0219774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0.47619332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0.46935721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0.25322642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0.17411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0.18468213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0.08248399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0.05893055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9201403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0.25161343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0.78225622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0.03548264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0.94343419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0.02591817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0.78225622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0.00236473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257151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0.03308273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0.99760009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0.94103427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0.02351826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7059128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0.98704091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0.01295909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78445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0.00604757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0.99308849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8920572"/>
                  </a:ext>
                </a:extLst>
              </a:tr>
              <a:tr h="40473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2613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6181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Generate 1001 observations for two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takes values from -1 to 1 with an increment of 0.002.</a:t>
                </a:r>
              </a:p>
              <a:p>
                <a:r>
                  <a:rPr lang="en-US" dirty="0"/>
                  <a:t>The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=1 −3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tried Neural Networks but the</a:t>
                </a:r>
                <a:br>
                  <a:rPr lang="en-US" dirty="0"/>
                </a:br>
                <a:r>
                  <a:rPr lang="en-US" dirty="0"/>
                  <a:t>Python module does not offer any</a:t>
                </a:r>
                <a:br>
                  <a:rPr lang="en-US" dirty="0"/>
                </a:br>
                <a:r>
                  <a:rPr lang="en-US" dirty="0"/>
                  <a:t>trigonometrical activation function</a:t>
                </a:r>
                <a:br>
                  <a:rPr lang="en-US" dirty="0"/>
                </a:br>
                <a:r>
                  <a:rPr lang="en-US" dirty="0"/>
                  <a:t>such as SINE or COSINE.</a:t>
                </a:r>
              </a:p>
              <a:p>
                <a:r>
                  <a:rPr lang="en-US" dirty="0"/>
                  <a:t>Let try Gradient Boosting!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C0630-3588-469D-9560-F4905DCCD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41" y="3362802"/>
            <a:ext cx="4767559" cy="292608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2C5F7-8AC7-463F-9234-89BE2EEDC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5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Boosting Regressor specifications</a:t>
            </a:r>
          </a:p>
          <a:p>
            <a:pPr lvl="1"/>
            <a:r>
              <a:rPr lang="en-US" dirty="0"/>
              <a:t>The loss function (L) is the Least Squares</a:t>
            </a:r>
          </a:p>
          <a:p>
            <a:pPr lvl="1"/>
            <a:r>
              <a:rPr lang="en-US" dirty="0"/>
              <a:t>The number of boosting step (M) is 1, 5, 10, 20, 40, 80, 100, 500, and 1000</a:t>
            </a:r>
          </a:p>
          <a:p>
            <a:pPr lvl="1"/>
            <a:r>
              <a:rPr lang="en-US" dirty="0"/>
              <a:t>The tree splitting criterion is the Mean Squared Error</a:t>
            </a:r>
          </a:p>
          <a:p>
            <a:pPr lvl="1"/>
            <a:r>
              <a:rPr lang="en-US" dirty="0"/>
              <a:t>The maximum number of tree terminal nodes is 14</a:t>
            </a:r>
          </a:p>
          <a:p>
            <a:r>
              <a:rPr lang="en-US" dirty="0"/>
              <a:t>Use the R-squared statistic to measure the goodness-of-fit between the observed and the predicted target values.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4073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Sine Curve.py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35821-2823-4D8B-A217-CBC2F90C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34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8B60C-4E96-4595-A378-A348D6FA1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534796"/>
              </p:ext>
            </p:extLst>
          </p:nvPr>
        </p:nvGraphicFramePr>
        <p:xfrm>
          <a:off x="1008530" y="1690688"/>
          <a:ext cx="542812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175">
                  <a:extLst>
                    <a:ext uri="{9D8B030D-6E8A-4147-A177-3AD203B41FA5}">
                      <a16:colId xmlns:a16="http://schemas.microsoft.com/office/drawing/2014/main" val="1861163638"/>
                    </a:ext>
                  </a:extLst>
                </a:gridCol>
                <a:gridCol w="2174954">
                  <a:extLst>
                    <a:ext uri="{9D8B030D-6E8A-4147-A177-3AD203B41FA5}">
                      <a16:colId xmlns:a16="http://schemas.microsoft.com/office/drawing/2014/main" val="2838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Boosting Steps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R-Square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0.11354091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0.41408476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0.64476808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0.81391791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6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0.95127976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7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0.98595782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0.99553327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6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0.99833336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0.99995400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0.99999360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143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95211-EF70-4618-A549-179FBDDF2614}"/>
              </a:ext>
            </a:extLst>
          </p:cNvPr>
          <p:cNvSpPr/>
          <p:nvPr/>
        </p:nvSpPr>
        <p:spPr>
          <a:xfrm>
            <a:off x="6974557" y="1690688"/>
            <a:ext cx="292740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Linear Regression Reference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 = 0.09396008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 = -0.35467673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Slope = -2.00820904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AC44B-108E-453D-9A14-A6BA7C8CC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557" y="3259049"/>
            <a:ext cx="4379243" cy="251087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98545-367E-42DB-A1FC-B0F2CE400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20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CFA9DE-3A49-4605-80BA-306335D7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42" y="2055813"/>
            <a:ext cx="5029200" cy="3086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9AE68-2E76-4A96-9F38-56681F73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695" y="2055812"/>
            <a:ext cx="5029200" cy="3086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879D54-030D-4AC4-B4F3-6294CC626E61}"/>
              </a:ext>
            </a:extLst>
          </p:cNvPr>
          <p:cNvSpPr txBox="1"/>
          <p:nvPr/>
        </p:nvSpPr>
        <p:spPr>
          <a:xfrm>
            <a:off x="6427695" y="5396753"/>
            <a:ext cx="512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Already picked up some cyclic patterns!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2D4BA-9824-4934-BA7E-1E46DF59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31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CFA9DE-3A49-4605-80BA-306335D7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9" y="1458073"/>
            <a:ext cx="3657600" cy="2244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9AE68-2E76-4A96-9F38-56681F73E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052" y="1458072"/>
            <a:ext cx="3657600" cy="2244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8B1A52-0207-4950-ABB2-C1167644F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6346" y="1458072"/>
            <a:ext cx="3657600" cy="2244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BD18D8-EE99-4AF4-B8E1-F6805FEC9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59" y="3844195"/>
            <a:ext cx="3657600" cy="2244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69282-6136-4BB6-8B13-73C8A4424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6052" y="3844195"/>
            <a:ext cx="3657600" cy="2244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96AEF2-8077-48D5-95F5-1980DC3D9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346" y="3844195"/>
            <a:ext cx="3657600" cy="22448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E85EB1-C88D-473D-871A-3DB1960B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43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Intercept-Only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A6E4D-619D-4521-86F2-2152D2034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8344"/>
            <a:ext cx="6721209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3B61B2-9AC1-40C9-A421-EC5E94140C07}"/>
                  </a:ext>
                </a:extLst>
              </p:cNvPr>
              <p:cNvSpPr/>
              <p:nvPr/>
            </p:nvSpPr>
            <p:spPr>
              <a:xfrm>
                <a:off x="7873481" y="1988344"/>
                <a:ext cx="3480319" cy="21833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Intercept Only  Regression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m:rPr>
                          <m:nor/>
                        </m:rPr>
                        <a:rPr lang="en-US" sz="240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nor/>
                        </m:rPr>
                        <a:rPr lang="en-US" sz="2400" dirty="0"/>
                        <m:t>50.2001604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2400" dirty="0"/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/>
                        <m:t>0.0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3B61B2-9AC1-40C9-A421-EC5E94140C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481" y="1988344"/>
                <a:ext cx="3480319" cy="21833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BA9270-557F-464F-906E-E1476DB7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10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1984F-B842-41B9-93F7-09B5080FC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419" y="1755418"/>
            <a:ext cx="5029200" cy="3086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8088E1-55D4-4D64-98E2-E24FD721A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20819"/>
            <a:ext cx="5029200" cy="30866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38D3E-4C5D-447D-9993-037F9808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90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BFEF8-2EF5-47C4-9DDB-81764CF2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02" y="1414761"/>
            <a:ext cx="6831694" cy="41929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6A6ABC8-5EDA-446F-803C-C4BB6ABE75E8}"/>
              </a:ext>
            </a:extLst>
          </p:cNvPr>
          <p:cNvSpPr/>
          <p:nvPr/>
        </p:nvSpPr>
        <p:spPr>
          <a:xfrm>
            <a:off x="7967698" y="1414761"/>
            <a:ext cx="3628340" cy="46993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000" b="1" dirty="0"/>
              <a:t>   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Iteration       Train Loss   Remaining Time 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1          13.1202            4.28s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2          12.1790            2.52s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3          11.2638            1.92s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4          10.5523            1.57s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5           9.8525            1.35s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6           9.1511            1.20s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7           8.6589            1.10s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8           8.1127            1.02s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9           7.6571            0.96s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10           7.1302            0.89s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20           4.5317            0.54s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30           2.8099            0.41s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40           1.9146            0.34s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50           1.3721            0.29s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60           0.8661            0.26s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70           0.6172            0.23s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80           0.4257            0.21s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90           0.3011            0.20s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100           0.2164            0.18s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200           0.0121            0.10s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300           0.0051            0.06s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400           0.0036            0.03s</a:t>
            </a:r>
          </a:p>
          <a:p>
            <a:pPr>
              <a:lnSpc>
                <a:spcPct val="125000"/>
              </a:lnSpc>
            </a:pP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500           0.0026            0.00s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04282-B535-4545-92FB-2C93E31C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49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6,497 observations.</a:t>
            </a:r>
          </a:p>
          <a:p>
            <a:r>
              <a:rPr lang="en-US" dirty="0"/>
              <a:t>The binary target variable is </a:t>
            </a:r>
            <a:r>
              <a:rPr lang="en-US" dirty="0" err="1"/>
              <a:t>quality_grp</a:t>
            </a:r>
            <a:endParaRPr lang="en-US" dirty="0"/>
          </a:p>
          <a:p>
            <a:r>
              <a:rPr lang="en-US" dirty="0"/>
              <a:t>Consider these seven interval predictors:</a:t>
            </a:r>
          </a:p>
          <a:p>
            <a:pPr lvl="1"/>
            <a:r>
              <a:rPr lang="en-US" dirty="0" err="1"/>
              <a:t>fixed_acidity</a:t>
            </a:r>
            <a:endParaRPr lang="en-US" dirty="0"/>
          </a:p>
          <a:p>
            <a:pPr lvl="1"/>
            <a:r>
              <a:rPr lang="en-US" dirty="0" err="1"/>
              <a:t>citric_acid</a:t>
            </a:r>
            <a:endParaRPr lang="en-US" dirty="0"/>
          </a:p>
          <a:p>
            <a:pPr lvl="1"/>
            <a:r>
              <a:rPr lang="en-US" dirty="0" err="1"/>
              <a:t>residual_sugar</a:t>
            </a:r>
            <a:endParaRPr lang="en-US" dirty="0"/>
          </a:p>
          <a:p>
            <a:pPr lvl="1"/>
            <a:r>
              <a:rPr lang="en-US" dirty="0" err="1"/>
              <a:t>free_sulfur_dioxide</a:t>
            </a:r>
            <a:endParaRPr lang="en-US" dirty="0"/>
          </a:p>
          <a:p>
            <a:pPr lvl="1"/>
            <a:r>
              <a:rPr lang="en-US" dirty="0" err="1"/>
              <a:t>total_sulfur_dioxide</a:t>
            </a:r>
            <a:endParaRPr lang="en-US" dirty="0"/>
          </a:p>
          <a:p>
            <a:pPr lvl="1"/>
            <a:r>
              <a:rPr lang="en-US" dirty="0"/>
              <a:t>pH</a:t>
            </a:r>
          </a:p>
          <a:p>
            <a:pPr lvl="1"/>
            <a:r>
              <a:rPr lang="en-US" dirty="0" err="1"/>
              <a:t>sulphates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357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Wine.py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3D4231-1162-4028-BFA4-9C84851F2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939194"/>
              </p:ext>
            </p:extLst>
          </p:nvPr>
        </p:nvGraphicFramePr>
        <p:xfrm>
          <a:off x="7416799" y="1601788"/>
          <a:ext cx="40640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8188461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6561745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23269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quality_grp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23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48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874578"/>
                  </a:ext>
                </a:extLst>
              </a:tr>
            </a:tbl>
          </a:graphicData>
        </a:graphic>
      </p:graphicFrame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D745CDA-E656-4AB4-9ABA-B396FEAE75AC}"/>
              </a:ext>
            </a:extLst>
          </p:cNvPr>
          <p:cNvSpPr/>
          <p:nvPr/>
        </p:nvSpPr>
        <p:spPr>
          <a:xfrm>
            <a:off x="6006354" y="4032670"/>
            <a:ext cx="3074894" cy="1344706"/>
          </a:xfrm>
          <a:prstGeom prst="wedgeRectCallout">
            <a:avLst>
              <a:gd name="adj1" fmla="val -110833"/>
              <a:gd name="adj2" fmla="val -15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intentionally hold back the four most predictive variables: </a:t>
            </a:r>
            <a:r>
              <a:rPr lang="en-US" dirty="0" err="1"/>
              <a:t>volatile_acidity</a:t>
            </a:r>
            <a:r>
              <a:rPr lang="en-US" dirty="0"/>
              <a:t>, chlorides, density, and alcohol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1054AF-6E98-4BB0-A2C9-876E0309D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26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Binary Logistic model</a:t>
            </a:r>
          </a:p>
          <a:p>
            <a:r>
              <a:rPr lang="en-US" dirty="0"/>
              <a:t>The Confusion Matrix 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accuracy rate is 80.28%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58293" y="5942568"/>
            <a:ext cx="3575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Gradient Boosting Wine.py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FB25C0B-A238-4706-8AF3-1C5975C6A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700232"/>
              </p:ext>
            </p:extLst>
          </p:nvPr>
        </p:nvGraphicFramePr>
        <p:xfrm>
          <a:off x="6724030" y="1741294"/>
          <a:ext cx="4407390" cy="3707784"/>
        </p:xfrm>
        <a:graphic>
          <a:graphicData uri="http://schemas.openxmlformats.org/drawingml/2006/table">
            <a:tbl>
              <a:tblPr/>
              <a:tblGrid>
                <a:gridCol w="2323732">
                  <a:extLst>
                    <a:ext uri="{9D8B030D-6E8A-4147-A177-3AD203B41FA5}">
                      <a16:colId xmlns:a16="http://schemas.microsoft.com/office/drawing/2014/main" val="863065948"/>
                    </a:ext>
                  </a:extLst>
                </a:gridCol>
                <a:gridCol w="2083658">
                  <a:extLst>
                    <a:ext uri="{9D8B030D-6E8A-4147-A177-3AD203B41FA5}">
                      <a16:colId xmlns:a16="http://schemas.microsoft.com/office/drawing/2014/main" val="3024762084"/>
                    </a:ext>
                  </a:extLst>
                </a:gridCol>
              </a:tblGrid>
              <a:tr h="411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 Estimate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788886"/>
                  </a:ext>
                </a:extLst>
              </a:tr>
              <a:tr h="411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0.480926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882895"/>
                  </a:ext>
                </a:extLst>
              </a:tr>
              <a:tr h="411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fixed_acidity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-0.253305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652950"/>
                  </a:ext>
                </a:extLst>
              </a:tr>
              <a:tr h="411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citric_acid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1.970866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204702"/>
                  </a:ext>
                </a:extLst>
              </a:tr>
              <a:tr h="411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residual_sugar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-0.030953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457289"/>
                  </a:ext>
                </a:extLst>
              </a:tr>
              <a:tr h="411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free_sulfur_dioxide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0.015142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287816"/>
                  </a:ext>
                </a:extLst>
              </a:tr>
              <a:tr h="411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total_sulfur_dioxide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-0.007365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665262"/>
                  </a:ext>
                </a:extLst>
              </a:tr>
              <a:tr h="411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-0.139795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439247"/>
                  </a:ext>
                </a:extLst>
              </a:tr>
              <a:tr h="411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sulphates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0.503669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63317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1B91A3-9563-43DA-9C0E-FECB0CE3A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872765"/>
              </p:ext>
            </p:extLst>
          </p:nvPr>
        </p:nvGraphicFramePr>
        <p:xfrm>
          <a:off x="1154972" y="2965767"/>
          <a:ext cx="510390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1302">
                  <a:extLst>
                    <a:ext uri="{9D8B030D-6E8A-4147-A177-3AD203B41FA5}">
                      <a16:colId xmlns:a16="http://schemas.microsoft.com/office/drawing/2014/main" val="3971925123"/>
                    </a:ext>
                  </a:extLst>
                </a:gridCol>
                <a:gridCol w="1701302">
                  <a:extLst>
                    <a:ext uri="{9D8B030D-6E8A-4147-A177-3AD203B41FA5}">
                      <a16:colId xmlns:a16="http://schemas.microsoft.com/office/drawing/2014/main" val="777589973"/>
                    </a:ext>
                  </a:extLst>
                </a:gridCol>
                <a:gridCol w="1701302">
                  <a:extLst>
                    <a:ext uri="{9D8B030D-6E8A-4147-A177-3AD203B41FA5}">
                      <a16:colId xmlns:a16="http://schemas.microsoft.com/office/drawing/2014/main" val="3812577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78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quality_grp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109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674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69650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5B936-DEB2-42AE-8407-A6F51CD3D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471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Boosting Regressor specifications</a:t>
            </a:r>
          </a:p>
          <a:p>
            <a:pPr lvl="1"/>
            <a:r>
              <a:rPr lang="en-US" dirty="0"/>
              <a:t>The loss function (L) is the Deviance (i.e., the log-likelihood)</a:t>
            </a:r>
          </a:p>
          <a:p>
            <a:pPr lvl="1"/>
            <a:r>
              <a:rPr lang="en-US" dirty="0"/>
              <a:t>The number of boosting step (M) is 1, 5, 10, 20, 40, 80, 100, 500, and 1000</a:t>
            </a:r>
          </a:p>
          <a:p>
            <a:pPr lvl="1"/>
            <a:r>
              <a:rPr lang="en-US" dirty="0"/>
              <a:t>The tree splitting criterion is the Mean Squared Error</a:t>
            </a:r>
          </a:p>
          <a:p>
            <a:pPr lvl="1"/>
            <a:r>
              <a:rPr lang="en-US" dirty="0"/>
              <a:t>The maximum number of tree terminal nodes is 10</a:t>
            </a:r>
          </a:p>
          <a:p>
            <a:r>
              <a:rPr lang="en-US" dirty="0"/>
              <a:t>Use the Accuracy statistic to measure the goodness-of-fit between the observed and the predicted target values.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C533A4-0501-4E30-B8C7-ED93AD19AF08}"/>
              </a:ext>
            </a:extLst>
          </p:cNvPr>
          <p:cNvSpPr/>
          <p:nvPr/>
        </p:nvSpPr>
        <p:spPr>
          <a:xfrm>
            <a:off x="901574" y="4899690"/>
            <a:ext cx="8369174" cy="12772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WineQuality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X_name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ensemble.GradientBoostingClassifier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(loss='deviance', criterion='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max_leaf_nodes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10, verbose=1)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gbm.fit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gbm.predict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gbm.score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print('Gradient Boosting Model:', 'Accuracy = ',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Accuracy_gbm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7CFFF-1BC2-4CB6-970E-5212A087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720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8B60C-4E96-4595-A378-A348D6FA1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7083641"/>
              </p:ext>
            </p:extLst>
          </p:nvPr>
        </p:nvGraphicFramePr>
        <p:xfrm>
          <a:off x="1008530" y="1690688"/>
          <a:ext cx="5428129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3175">
                  <a:extLst>
                    <a:ext uri="{9D8B030D-6E8A-4147-A177-3AD203B41FA5}">
                      <a16:colId xmlns:a16="http://schemas.microsoft.com/office/drawing/2014/main" val="1861163638"/>
                    </a:ext>
                  </a:extLst>
                </a:gridCol>
                <a:gridCol w="2174954">
                  <a:extLst>
                    <a:ext uri="{9D8B030D-6E8A-4147-A177-3AD203B41FA5}">
                      <a16:colId xmlns:a16="http://schemas.microsoft.com/office/drawing/2014/main" val="2838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Boosting Steps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80.54%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80.85%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6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7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83.02%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83.68%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6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84.41%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92.27%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96.95%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143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95211-EF70-4618-A549-179FBDDF2614}"/>
              </a:ext>
            </a:extLst>
          </p:cNvPr>
          <p:cNvSpPr/>
          <p:nvPr/>
        </p:nvSpPr>
        <p:spPr>
          <a:xfrm>
            <a:off x="6974557" y="1690688"/>
            <a:ext cx="3046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Logistic Regression Reference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= 80.28%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38EDF-5591-4658-AEA2-B00080ED7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884" y="2670772"/>
            <a:ext cx="4539916" cy="309915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4B4D6B-042F-468D-9F4C-40D2BD9C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2436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Confusion Matrix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E17832-361E-478A-B125-52F9E5A68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13731"/>
              </p:ext>
            </p:extLst>
          </p:nvPr>
        </p:nvGraphicFramePr>
        <p:xfrm>
          <a:off x="685799" y="14548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Logistic Regression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82DE2EF5-A859-4835-B302-33E0EB9C6F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349114"/>
              </p:ext>
            </p:extLst>
          </p:nvPr>
        </p:nvGraphicFramePr>
        <p:xfrm>
          <a:off x="4231341" y="1457514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71225427-5D55-4631-A37C-6127BC17C7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437351"/>
              </p:ext>
            </p:extLst>
          </p:nvPr>
        </p:nvGraphicFramePr>
        <p:xfrm>
          <a:off x="7792570" y="14548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5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9DB02C02-653E-4DBC-A272-6ADBEAD616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479044"/>
              </p:ext>
            </p:extLst>
          </p:nvPr>
        </p:nvGraphicFramePr>
        <p:xfrm>
          <a:off x="685799" y="307494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BDC6C7A0-0AF6-4F48-B41D-3816527256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3020681"/>
              </p:ext>
            </p:extLst>
          </p:nvPr>
        </p:nvGraphicFramePr>
        <p:xfrm>
          <a:off x="4240306" y="307494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20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DD7BB74F-9689-4884-8152-5A6CFE9932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6185967"/>
              </p:ext>
            </p:extLst>
          </p:nvPr>
        </p:nvGraphicFramePr>
        <p:xfrm>
          <a:off x="7792570" y="3079911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40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DA7A67F2-217E-4EC1-8F2C-774837C79A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5749893"/>
              </p:ext>
            </p:extLst>
          </p:nvPr>
        </p:nvGraphicFramePr>
        <p:xfrm>
          <a:off x="685799" y="46949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60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1,058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53D0BD89-2ED5-4A16-8B2C-1E35DEDD9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4657403"/>
              </p:ext>
            </p:extLst>
          </p:nvPr>
        </p:nvGraphicFramePr>
        <p:xfrm>
          <a:off x="4240306" y="46949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80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2492A190-9709-4E8E-915C-244DD05B78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933702"/>
              </p:ext>
            </p:extLst>
          </p:nvPr>
        </p:nvGraphicFramePr>
        <p:xfrm>
          <a:off x="7792570" y="4694998"/>
          <a:ext cx="339314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9166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878541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905434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100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5E1865-C0E6-47EB-8AFA-1EEC5A43D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75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6B68-6AF3-4DF2-9E34-D649F5437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boosting steps will increase the accuracy rate</a:t>
            </a:r>
          </a:p>
          <a:p>
            <a:r>
              <a:rPr lang="en-US" dirty="0"/>
              <a:t>Can we achieve a 100% accuracy rate? Let’s try 2,500 boosting steps.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Wine Quality Classification Confusion Matrix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53D0BD89-2ED5-4A16-8B2C-1E35DEDD90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055819"/>
              </p:ext>
            </p:extLst>
          </p:nvPr>
        </p:nvGraphicFramePr>
        <p:xfrm>
          <a:off x="950261" y="1813766"/>
          <a:ext cx="4168587" cy="173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14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1079317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1112356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500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5,161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4B284F62-12D8-4747-B1AB-91848A22BA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6110463"/>
              </p:ext>
            </p:extLst>
          </p:nvPr>
        </p:nvGraphicFramePr>
        <p:xfrm>
          <a:off x="5430373" y="1825625"/>
          <a:ext cx="4168587" cy="173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14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1079317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1112356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1000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1,099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graphicFrame>
        <p:nvGraphicFramePr>
          <p:cNvPr id="18" name="Content Placeholder 3">
            <a:extLst>
              <a:ext uri="{FF2B5EF4-FFF2-40B4-BE49-F238E27FC236}">
                <a16:creationId xmlns:a16="http://schemas.microsoft.com/office/drawing/2014/main" id="{3B92C63F-0DB1-4833-91D5-6D9CB2295C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4272145"/>
              </p:ext>
            </p:extLst>
          </p:nvPr>
        </p:nvGraphicFramePr>
        <p:xfrm>
          <a:off x="950261" y="4981202"/>
          <a:ext cx="4168587" cy="1738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914">
                  <a:extLst>
                    <a:ext uri="{9D8B030D-6E8A-4147-A177-3AD203B41FA5}">
                      <a16:colId xmlns:a16="http://schemas.microsoft.com/office/drawing/2014/main" val="1221437405"/>
                    </a:ext>
                  </a:extLst>
                </a:gridCol>
                <a:gridCol w="1079317">
                  <a:extLst>
                    <a:ext uri="{9D8B030D-6E8A-4147-A177-3AD203B41FA5}">
                      <a16:colId xmlns:a16="http://schemas.microsoft.com/office/drawing/2014/main" val="2656758605"/>
                    </a:ext>
                  </a:extLst>
                </a:gridCol>
                <a:gridCol w="1112356">
                  <a:extLst>
                    <a:ext uri="{9D8B030D-6E8A-4147-A177-3AD203B41FA5}">
                      <a16:colId xmlns:a16="http://schemas.microsoft.com/office/drawing/2014/main" val="3482338975"/>
                    </a:ext>
                  </a:extLst>
                </a:gridCol>
              </a:tblGrid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GBM 2500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Predicted Class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97481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tx1"/>
                          </a:solidFill>
                        </a:rPr>
                        <a:t>quality_grp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2652962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5,219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77646"/>
                  </a:ext>
                </a:extLst>
              </a:tr>
              <a:tr h="4345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1,276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6506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452A2-6822-4841-9947-0D6F2A8F3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53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Boosting: Pros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6A3A16-6047-4161-A7BE-7554E40E1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45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B96019-91EF-48E0-ABC9-62E91FFA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19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Boosting: Cons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6A3A16-6047-4161-A7BE-7554E40E16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8782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F96EE-7F4B-4111-AA2B-7634672C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8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An Impossible Mission?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1606835-4BD8-43E9-BE31-7FEF4F748A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4596795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E1606835-4BD8-43E9-BE31-7FEF4F748AB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84596795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E44CC-B9E8-45F3-8F9F-442C8F0D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746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XGBoost: </a:t>
            </a:r>
            <a:r>
              <a:rPr lang="en-US" b="1" dirty="0" err="1">
                <a:solidFill>
                  <a:schemeClr val="bg1"/>
                </a:solidFill>
              </a:rPr>
              <a:t>eXtreme</a:t>
            </a:r>
            <a:r>
              <a:rPr lang="en-US" b="1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According to </a:t>
            </a:r>
            <a:r>
              <a:rPr lang="en-US" dirty="0">
                <a:hlinkClick r:id="rId3"/>
              </a:rPr>
              <a:t>https://github.com/dmlc/xgboost</a:t>
            </a:r>
            <a:endParaRPr lang="en-US" dirty="0"/>
          </a:p>
          <a:p>
            <a:r>
              <a:rPr lang="en-US" dirty="0" err="1"/>
              <a:t>XGBoost</a:t>
            </a:r>
            <a:r>
              <a:rPr lang="en-US" dirty="0"/>
              <a:t> is an optimized distributed gradient boosting library designed to be highly efficient, flexible and portable.</a:t>
            </a:r>
          </a:p>
          <a:p>
            <a:r>
              <a:rPr lang="en-US" dirty="0" err="1"/>
              <a:t>XGBoost</a:t>
            </a:r>
            <a:r>
              <a:rPr lang="en-US" dirty="0"/>
              <a:t> implements machine learning algorithms under the Gradient Boosting framework.</a:t>
            </a:r>
          </a:p>
          <a:p>
            <a:r>
              <a:rPr lang="en-US" dirty="0" err="1"/>
              <a:t>XGBoost</a:t>
            </a:r>
            <a:r>
              <a:rPr lang="en-US" dirty="0"/>
              <a:t> provides a parallel tree boosting that solve many data science problems in a fast and accurate way.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BCB28-5D7A-460D-ADAA-B606850FD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226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XGBoost: </a:t>
            </a:r>
            <a:r>
              <a:rPr lang="en-US" b="1" dirty="0" err="1">
                <a:solidFill>
                  <a:schemeClr val="bg1"/>
                </a:solidFill>
              </a:rPr>
              <a:t>eXtreme</a:t>
            </a:r>
            <a:r>
              <a:rPr lang="en-US" b="1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7654"/>
          </a:xfrm>
        </p:spPr>
        <p:txBody>
          <a:bodyPr>
            <a:normAutofit/>
          </a:bodyPr>
          <a:lstStyle/>
          <a:p>
            <a:r>
              <a:rPr lang="en-US" dirty="0"/>
              <a:t>Chen, </a:t>
            </a:r>
            <a:r>
              <a:rPr lang="en-US" dirty="0" err="1"/>
              <a:t>Tianqi</a:t>
            </a:r>
            <a:r>
              <a:rPr lang="en-US" dirty="0"/>
              <a:t> and </a:t>
            </a:r>
            <a:r>
              <a:rPr lang="en-US" dirty="0" err="1"/>
              <a:t>Guestrin</a:t>
            </a:r>
            <a:r>
              <a:rPr lang="en-US" dirty="0"/>
              <a:t>, Carlos (2016). </a:t>
            </a:r>
            <a:r>
              <a:rPr lang="en-US" dirty="0" err="1"/>
              <a:t>XGBoost</a:t>
            </a:r>
            <a:r>
              <a:rPr lang="en-US" dirty="0"/>
              <a:t>: A Scalable Tree Boosting System, </a:t>
            </a:r>
            <a:r>
              <a:rPr lang="en-US" i="1" dirty="0"/>
              <a:t>Proceedings of the 22</a:t>
            </a:r>
            <a:r>
              <a:rPr lang="en-US" i="1" baseline="30000" dirty="0"/>
              <a:t>nd</a:t>
            </a:r>
            <a:r>
              <a:rPr lang="en-US" i="1" dirty="0"/>
              <a:t> ACM SIGKDD Conference on Knowledge Discovery and Data Mining, 2016</a:t>
            </a:r>
            <a:r>
              <a:rPr lang="en-US" dirty="0"/>
              <a:t>, San Francisco. pp. 785-794. </a:t>
            </a:r>
            <a:r>
              <a:rPr lang="en-US" dirty="0">
                <a:hlinkClick r:id="rId3"/>
              </a:rPr>
              <a:t>https://dl.acm.org/citation.cfm?id=2939785</a:t>
            </a:r>
            <a:r>
              <a:rPr lang="en-US" dirty="0"/>
              <a:t>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152C8C-11DB-451B-A464-1CE4389875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8426437"/>
              </p:ext>
            </p:extLst>
          </p:nvPr>
        </p:nvGraphicFramePr>
        <p:xfrm>
          <a:off x="1182231" y="3734512"/>
          <a:ext cx="8128000" cy="2535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F72B0-A4EE-4EA4-9416-2920E4B4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60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XGBoost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chemeClr val="bg1"/>
                </a:solidFill>
              </a:rPr>
              <a:t>eXtreme</a:t>
            </a:r>
            <a:r>
              <a:rPr lang="en-US" b="1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5092"/>
          </a:xfrm>
        </p:spPr>
        <p:txBody>
          <a:bodyPr>
            <a:normAutofit fontScale="92500"/>
          </a:bodyPr>
          <a:lstStyle/>
          <a:p>
            <a:r>
              <a:rPr lang="en-US" dirty="0"/>
              <a:t>Project website: </a:t>
            </a:r>
            <a:r>
              <a:rPr lang="en-US" dirty="0">
                <a:hlinkClick r:id="rId3"/>
              </a:rPr>
              <a:t>https://pypi.org/project/xgboost/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https://xgboost.ai/</a:t>
            </a:r>
            <a:r>
              <a:rPr lang="en-US" dirty="0"/>
              <a:t> </a:t>
            </a:r>
          </a:p>
          <a:p>
            <a:r>
              <a:rPr lang="en-US" dirty="0"/>
              <a:t>Installation via Wheel file: </a:t>
            </a:r>
            <a:r>
              <a:rPr lang="en-US" dirty="0">
                <a:hlinkClick r:id="rId5"/>
              </a:rPr>
              <a:t>https://pypi.org/project/xgboost/#files</a:t>
            </a:r>
            <a:r>
              <a:rPr lang="en-US" dirty="0"/>
              <a:t> </a:t>
            </a:r>
          </a:p>
          <a:p>
            <a:r>
              <a:rPr lang="en-US" dirty="0"/>
              <a:t>The current version is 1.4.0 released on April 12, 2021</a:t>
            </a:r>
          </a:p>
          <a:p>
            <a:r>
              <a:rPr lang="en-US" dirty="0"/>
              <a:t>pip install xgboost-1.4.0-py3-none-win_amd64.whl for Windows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00EF9-057F-443C-8318-82880FF89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30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Extreme Gradient Boosting Regressor specifications</a:t>
            </a:r>
          </a:p>
          <a:p>
            <a:pPr lvl="1"/>
            <a:r>
              <a:rPr lang="en-US" dirty="0"/>
              <a:t>The number of boosting step (M) is 1, 5, 10, 20, 40, 80, 100, 500, and 1000</a:t>
            </a:r>
          </a:p>
          <a:p>
            <a:pPr lvl="1"/>
            <a:r>
              <a:rPr lang="en-US" dirty="0"/>
              <a:t>The tree maximum depth is 3</a:t>
            </a:r>
          </a:p>
          <a:p>
            <a:pPr lvl="1"/>
            <a:r>
              <a:rPr lang="en-US" dirty="0"/>
              <a:t>The random state value is 60616</a:t>
            </a:r>
          </a:p>
          <a:p>
            <a:r>
              <a:rPr lang="en-US" dirty="0"/>
              <a:t>Use the R-squared statistic to measure the goodness-of-fit between the observed and the predicted target values.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04014E-9EC6-4314-9083-5FE3C8DC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A546BD-52E7-4DA4-AC62-40828C28DCCC}"/>
              </a:ext>
            </a:extLst>
          </p:cNvPr>
          <p:cNvSpPr/>
          <p:nvPr/>
        </p:nvSpPr>
        <p:spPr>
          <a:xfrm>
            <a:off x="838200" y="4395027"/>
            <a:ext cx="10591800" cy="1631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objXGB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xgboost.XGBRegressor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verbosity = 1,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objective =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reg:squarederror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booster = 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gbtree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60616)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fit_gbm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objXGB.fit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endParaRPr lang="en-US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predY_gbm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fit_gbm.predict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</a:t>
            </a:r>
          </a:p>
          <a:p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Rsq_gbm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fit_gbm.score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  <a:p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XGBoosting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Model:', 'R-Squared = ', </a:t>
            </a:r>
            <a:r>
              <a:rPr lang="en-US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Rsq_gbm</a:t>
            </a:r>
            <a:r>
              <a:rPr lang="en-US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2FEFE-6A01-4270-A65F-B9838DE461C4}"/>
              </a:ext>
            </a:extLst>
          </p:cNvPr>
          <p:cNvSpPr/>
          <p:nvPr/>
        </p:nvSpPr>
        <p:spPr>
          <a:xfrm>
            <a:off x="7969181" y="5656911"/>
            <a:ext cx="3460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14 </a:t>
            </a:r>
            <a:r>
              <a:rPr lang="en-US" dirty="0" err="1"/>
              <a:t>XGBoosting</a:t>
            </a:r>
            <a:r>
              <a:rPr lang="en-US" dirty="0"/>
              <a:t> Sine Curve.py</a:t>
            </a:r>
          </a:p>
        </p:txBody>
      </p:sp>
    </p:spTree>
    <p:extLst>
      <p:ext uri="{BB962C8B-B14F-4D97-AF65-F5344CB8AC3E}">
        <p14:creationId xmlns:p14="http://schemas.microsoft.com/office/powerpoint/2010/main" val="24463790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78B60C-4E96-4595-A378-A348D6FA12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105071"/>
              </p:ext>
            </p:extLst>
          </p:nvPr>
        </p:nvGraphicFramePr>
        <p:xfrm>
          <a:off x="1013012" y="1690688"/>
          <a:ext cx="68761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4162">
                  <a:extLst>
                    <a:ext uri="{9D8B030D-6E8A-4147-A177-3AD203B41FA5}">
                      <a16:colId xmlns:a16="http://schemas.microsoft.com/office/drawing/2014/main" val="1861163638"/>
                    </a:ext>
                  </a:extLst>
                </a:gridCol>
                <a:gridCol w="3501958">
                  <a:extLst>
                    <a:ext uri="{9D8B030D-6E8A-4147-A177-3AD203B41FA5}">
                      <a16:colId xmlns:a16="http://schemas.microsoft.com/office/drawing/2014/main" val="28388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</a:t>
                      </a:r>
                      <a:r>
                        <a:rPr lang="en-US" dirty="0" err="1"/>
                        <a:t>XGBoosting</a:t>
                      </a:r>
                      <a:r>
                        <a:rPr lang="en-US" dirty="0"/>
                        <a:t>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R-Square 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20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0.20031597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65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0.62231292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956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0.81265908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72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0.94770995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61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0.99168263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670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0.99574733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754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0.99711450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167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0.99781744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23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0.99978083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86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0.99995559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361433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095211-EF70-4618-A549-179FBDDF2614}"/>
              </a:ext>
            </a:extLst>
          </p:cNvPr>
          <p:cNvSpPr/>
          <p:nvPr/>
        </p:nvSpPr>
        <p:spPr>
          <a:xfrm>
            <a:off x="8153400" y="1666081"/>
            <a:ext cx="292740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Linear Regression Reference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R-Square = 0.09396008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 = -0.35467673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Slope = -2.00820904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4D2B0-F98A-4717-8E71-5D1F60B4D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7063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A6C72-B9F3-4F58-AA75-DA30D243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85787-E4C7-4AFE-83C0-5D9331A7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01461"/>
            <a:ext cx="3657600" cy="2231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B31C9-E4F2-4C83-BB46-4403CB202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1501461"/>
            <a:ext cx="3657600" cy="2231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4BB92A-D433-4A58-A133-00963F930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501461"/>
            <a:ext cx="3657600" cy="2231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6C4F10-2F84-4089-AA65-C481D55EC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928905"/>
            <a:ext cx="3657600" cy="22318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12DA1-A4CD-4CE4-B3CB-E5E36FDA4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928905"/>
            <a:ext cx="3657600" cy="2231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6A5E25-51FD-4BCD-9601-FDBFD88302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400" y="3928905"/>
            <a:ext cx="3657600" cy="22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989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Composite Sine Data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A6C72-B9F3-4F58-AA75-DA30D243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7F7E1-31E4-4120-8193-2754860C3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09" y="1423640"/>
            <a:ext cx="3657600" cy="2231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03DB2E-BA31-4B04-8C53-5652ED858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017" y="1423640"/>
            <a:ext cx="3657600" cy="2231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A48A32-7AA4-4F76-9705-A957E9EF9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309" y="3991742"/>
            <a:ext cx="3657600" cy="2231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C19166-9F0B-4F2E-A173-62A65E0A8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017" y="3991742"/>
            <a:ext cx="3657600" cy="22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13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Final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623527"/>
            <a:ext cx="5152052" cy="4553436"/>
          </a:xfr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Likes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Gradient Boosting often improves model performance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The algorithm works with various machine learning algorithms, classification and prediction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sz="2600" dirty="0" err="1"/>
              <a:t>XGBoost</a:t>
            </a:r>
            <a:r>
              <a:rPr lang="en-US" sz="2600" dirty="0"/>
              <a:t> software makes the algorithm more efficient and faster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C20D80-E4FD-484A-9D02-D9BAAF56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80F791-76DA-4617-B100-D10C328C7635}"/>
              </a:ext>
            </a:extLst>
          </p:cNvPr>
          <p:cNvSpPr txBox="1">
            <a:spLocks/>
          </p:cNvSpPr>
          <p:nvPr/>
        </p:nvSpPr>
        <p:spPr>
          <a:xfrm>
            <a:off x="6201749" y="1623527"/>
            <a:ext cx="5152053" cy="45533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3400" b="1" dirty="0"/>
              <a:t>Concerns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No single model representation, model object size grows with number of estimators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r>
              <a:rPr lang="en-US" sz="2600" dirty="0"/>
              <a:t>Concern for overfitting because the tools are easy to use, and the results come readily</a:t>
            </a:r>
          </a:p>
          <a:p>
            <a:pPr lvl="0">
              <a:lnSpc>
                <a:spcPct val="120000"/>
              </a:lnSpc>
              <a:spcBef>
                <a:spcPts val="600"/>
              </a:spcBef>
            </a:pPr>
            <a:endParaRPr lang="en-US" sz="2600" dirty="0"/>
          </a:p>
          <a:p>
            <a:pPr lvl="0"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612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Zoom Office Hour Appointment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5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Thursday April 29, 2021</a:t>
            </a:r>
          </a:p>
          <a:p>
            <a:r>
              <a:rPr lang="en-US" dirty="0"/>
              <a:t>6:45 PM to 9:20 PM</a:t>
            </a:r>
          </a:p>
          <a:p>
            <a:r>
              <a:rPr lang="en-US" dirty="0"/>
              <a:t>Each student can make one appointment</a:t>
            </a:r>
          </a:p>
          <a:p>
            <a:r>
              <a:rPr lang="en-US" dirty="0"/>
              <a:t>Each appointment lasts for 15 minutes</a:t>
            </a:r>
          </a:p>
          <a:p>
            <a:r>
              <a:rPr lang="en-US" dirty="0"/>
              <a:t>Google Sign-Up Sheet: </a:t>
            </a:r>
            <a:r>
              <a:rPr lang="en-US" dirty="0">
                <a:hlinkClick r:id="rId3"/>
              </a:rPr>
              <a:t>https://docs.google.com/spreadsheets/d/1XQr74t24rXo7fyRve0xVWt9bK3MIsc6gxBCquU9qHkM/edit?usp=sharing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E3F58-D1B7-44E4-8997-A9349199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658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Final Examination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5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Count 25% toward your final course grade</a:t>
            </a:r>
          </a:p>
          <a:p>
            <a:r>
              <a:rPr lang="en-US" dirty="0"/>
              <a:t>Online, open-book, open-note format</a:t>
            </a:r>
          </a:p>
          <a:p>
            <a:r>
              <a:rPr lang="en-US" dirty="0"/>
              <a:t>Work offline until you are ready to enter answers online</a:t>
            </a:r>
          </a:p>
          <a:p>
            <a:r>
              <a:rPr lang="en-US" dirty="0"/>
              <a:t>Available at 12:01 AM Chicago time on Monday May 3, 2021</a:t>
            </a:r>
          </a:p>
          <a:p>
            <a:r>
              <a:rPr lang="en-US" dirty="0"/>
              <a:t>Due at 11:59 PM Chicago time on Thursday May 6, 2021</a:t>
            </a:r>
          </a:p>
          <a:p>
            <a:r>
              <a:rPr lang="en-US" dirty="0"/>
              <a:t>Late submission penalty is 2 points per hour past due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FE3F58-D1B7-44E4-8997-A9349199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7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Residuals from the Intercept-Only Regression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1BF6A-41DC-450C-9006-53485A195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1" y="1942047"/>
            <a:ext cx="6809938" cy="41148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6977E6-08EC-4AAA-8F7A-684C36DE7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332442"/>
              </p:ext>
            </p:extLst>
          </p:nvPr>
        </p:nvGraphicFramePr>
        <p:xfrm>
          <a:off x="7639180" y="1942047"/>
          <a:ext cx="3619239" cy="222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413">
                  <a:extLst>
                    <a:ext uri="{9D8B030D-6E8A-4147-A177-3AD203B41FA5}">
                      <a16:colId xmlns:a16="http://schemas.microsoft.com/office/drawing/2014/main" val="3077251948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1676416854"/>
                    </a:ext>
                  </a:extLst>
                </a:gridCol>
                <a:gridCol w="1206413">
                  <a:extLst>
                    <a:ext uri="{9D8B030D-6E8A-4147-A177-3AD203B41FA5}">
                      <a16:colId xmlns:a16="http://schemas.microsoft.com/office/drawing/2014/main" val="2476317298"/>
                    </a:ext>
                  </a:extLst>
                </a:gridCol>
              </a:tblGrid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Residual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8878162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4587819"/>
                  </a:ext>
                </a:extLst>
              </a:tr>
              <a:tr h="742912">
                <a:tc>
                  <a:txBody>
                    <a:bodyPr/>
                    <a:lstStyle/>
                    <a:p>
                      <a:r>
                        <a:rPr lang="en-US" sz="2000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2.8896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4.9739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800144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2525880-FAD1-42BA-B690-ACF82F72129E}"/>
                  </a:ext>
                </a:extLst>
              </p:cNvPr>
              <p:cNvSpPr/>
              <p:nvPr/>
            </p:nvSpPr>
            <p:spPr>
              <a:xfrm>
                <a:off x="7668285" y="4309450"/>
                <a:ext cx="3590134" cy="174739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Except for the scale of the residuals, this scatterplot of the Residual versus x looks exactly like the original scatterplot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versus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2525880-FAD1-42BA-B690-ACF82F721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285" y="4309450"/>
                <a:ext cx="3590134" cy="1747397"/>
              </a:xfrm>
              <a:prstGeom prst="roundRect">
                <a:avLst/>
              </a:prstGeom>
              <a:blipFill>
                <a:blip r:embed="rId4"/>
                <a:stretch>
                  <a:fillRect b="-2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70099-6B31-4F50-94D2-B21528C7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158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4" y="422209"/>
            <a:ext cx="6634325" cy="275953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Lucida Calligraphy" panose="03010101010101010101" pitchFamily="66" charset="0"/>
              </a:rPr>
              <a:t>Thank You for Learning with Us!</a:t>
            </a:r>
            <a:endParaRPr lang="en-US" sz="4400" b="0" i="0" dirty="0">
              <a:solidFill>
                <a:schemeClr val="accent1">
                  <a:lumMod val="75000"/>
                </a:schemeClr>
              </a:solidFill>
              <a:latin typeface="Lucida Calligraphy" panose="03010101010101010101" pitchFamily="66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7" y="4231394"/>
            <a:ext cx="11085938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rgbClr val="002060"/>
                </a:solidFill>
                <a:latin typeface="Adobe Garamond Pro" panose="02020502060506020403" pitchFamily="18" charset="77"/>
                <a:cs typeface="Gotham Bold" pitchFamily="2" charset="0"/>
              </a:rPr>
              <a:t>Contact Channel</a:t>
            </a:r>
            <a:br>
              <a:rPr lang="en-US" sz="2200" b="1" dirty="0">
                <a:solidFill>
                  <a:srgbClr val="002060"/>
                </a:solidFill>
                <a:latin typeface="Adobe Garamond Pro" panose="02020502060506020403" pitchFamily="18" charset="77"/>
                <a:cs typeface="Gotham Bold" pitchFamily="2" charset="0"/>
              </a:rPr>
            </a:br>
            <a:r>
              <a:rPr lang="en-US" sz="2200" b="1" dirty="0">
                <a:solidFill>
                  <a:srgbClr val="002060"/>
                </a:solidFill>
                <a:latin typeface="Adobe Garamond Pro" panose="02020502060506020403" pitchFamily="18" charset="77"/>
                <a:cs typeface="Gotham Bold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mlam5@iit.edu</a:t>
            </a:r>
            <a:r>
              <a:rPr lang="en-US" sz="2200" b="1" dirty="0">
                <a:solidFill>
                  <a:srgbClr val="002060"/>
                </a:solidFill>
                <a:latin typeface="Adobe Garamond Pro" panose="02020502060506020403" pitchFamily="18" charset="77"/>
                <a:cs typeface="Gotham Bold" pitchFamily="2" charset="0"/>
              </a:rPr>
              <a:t> </a:t>
            </a:r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● </a:t>
            </a:r>
            <a:r>
              <a:rPr lang="en-US" sz="2200" b="1" dirty="0">
                <a:solidFill>
                  <a:srgbClr val="002060"/>
                </a:solidFill>
                <a:latin typeface="Adobe Garamond Pro" panose="02020502060506020403" pitchFamily="18" charset="77"/>
                <a:cs typeface="Gotham Bold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ming-long.lam@sas.com</a:t>
            </a:r>
            <a:r>
              <a:rPr lang="en-US" sz="2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● </a:t>
            </a:r>
            <a:r>
              <a:rPr lang="en-US" sz="2200" b="1" dirty="0">
                <a:solidFill>
                  <a:srgbClr val="002060"/>
                </a:solidFill>
                <a:latin typeface="Adobe Garamond Pro" panose="02020502060506020403" pitchFamily="18" charset="77"/>
                <a:cs typeface="Gotham Bold" pitchFamily="2" charset="0"/>
              </a:rPr>
              <a:t>https://www.linkedin.com/in/minglonglam/ </a:t>
            </a:r>
          </a:p>
        </p:txBody>
      </p:sp>
    </p:spTree>
    <p:extLst>
      <p:ext uri="{BB962C8B-B14F-4D97-AF65-F5344CB8AC3E}">
        <p14:creationId xmlns:p14="http://schemas.microsoft.com/office/powerpoint/2010/main" val="3058466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the Regression Line of y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You want the original regression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Fred, the junior data scientist, gave you this regression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Rewrite the original regression line as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where the term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are residuals.</a:t>
                </a:r>
              </a:p>
              <a:p>
                <a:r>
                  <a:rPr lang="en-US" dirty="0"/>
                  <a:t>If we build a regression line of the residual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then we may get the coefficients of the original regression line.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821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ED8B9-282D-4BCA-BA23-4A478265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8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What is the Regression Line of y on x?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built a regression line of the residual on X, the coefficients of that regression line are Intercept = -0.14493472 and Slope = 0.04831157.</a:t>
                </a:r>
              </a:p>
              <a:p>
                <a:r>
                  <a:rPr lang="en-US" dirty="0"/>
                  <a:t>That residual regression line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dirty="0"/>
                        <m:t>50.2001604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−0.14493472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0.04831157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original regression line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50.2001604</m:t>
                      </m:r>
                      <m:r>
                        <m:rPr>
                          <m:nor/>
                        </m:rPr>
                        <a:rPr lang="en-US" b="0" i="0" dirty="0" smtClean="0"/>
                        <m:t> − </m:t>
                      </m:r>
                      <m:r>
                        <m:rPr>
                          <m:nor/>
                        </m:rPr>
                        <a:rPr lang="en-US" dirty="0"/>
                        <m:t>0.14493472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0.04831157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50.05522568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/>
                        <m:t>0.04831157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R-squared of that residual regression is also the R-square of the original regression line which is 0.00078776. It is because R-square is invariant to a shift of the mean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638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E4154-0E76-44BD-A426-B9E6FB750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972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11075</TotalTime>
  <Words>6122</Words>
  <Application>Microsoft Office PowerPoint</Application>
  <PresentationFormat>Widescreen</PresentationFormat>
  <Paragraphs>1152</Paragraphs>
  <Slides>70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Adobe Garamond Pro</vt:lpstr>
      <vt:lpstr>Arial</vt:lpstr>
      <vt:lpstr>Calibri</vt:lpstr>
      <vt:lpstr>Calibri Light</vt:lpstr>
      <vt:lpstr>Cambria Math</vt:lpstr>
      <vt:lpstr>Courier New</vt:lpstr>
      <vt:lpstr>Lucida Calligraphy</vt:lpstr>
      <vt:lpstr>Office Theme</vt:lpstr>
      <vt:lpstr>PowerPoint Presentation</vt:lpstr>
      <vt:lpstr>Week 14 Agenda: Gradient Boosting Learners</vt:lpstr>
      <vt:lpstr>The Regression Line of y on x</vt:lpstr>
      <vt:lpstr>Did You Forget Something?</vt:lpstr>
      <vt:lpstr>The Intercept-Only Regression</vt:lpstr>
      <vt:lpstr>An Impossible Mission?</vt:lpstr>
      <vt:lpstr>Residuals from the Intercept-Only Regression</vt:lpstr>
      <vt:lpstr>What is the Regression Line of y on x?</vt:lpstr>
      <vt:lpstr>What is the Regression Line of y on x?</vt:lpstr>
      <vt:lpstr>The Regression Line of y on x</vt:lpstr>
      <vt:lpstr>The Logistic Regression of y on x</vt:lpstr>
      <vt:lpstr>Rare Event Logistic Regression</vt:lpstr>
      <vt:lpstr>What Can the Residuals Tell us?</vt:lpstr>
      <vt:lpstr>What Can We Do With the Residuals?</vt:lpstr>
      <vt:lpstr>Regression Tree on Residuals</vt:lpstr>
      <vt:lpstr>What are the Linear Regression Residuals?</vt:lpstr>
      <vt:lpstr>The Motivation of Gradient Boosting</vt:lpstr>
      <vt:lpstr>The Motivation of Gradient Boosting</vt:lpstr>
      <vt:lpstr>History of Boosting Algorithms</vt:lpstr>
      <vt:lpstr>History of Boosting Algorithms</vt:lpstr>
      <vt:lpstr>Gradient Boosting (Friedman, 2001)</vt:lpstr>
      <vt:lpstr>Gradient Boosting (Friedman, 2001)</vt:lpstr>
      <vt:lpstr>Gradient Boosting (Friedman, 2001)</vt:lpstr>
      <vt:lpstr>Gradient Boosting Algorithm</vt:lpstr>
      <vt:lpstr>Least Squares Regression</vt:lpstr>
      <vt:lpstr>Least Absolute Deviation (LAD) Regression</vt:lpstr>
      <vt:lpstr>Regression Tree</vt:lpstr>
      <vt:lpstr>Regression Tree</vt:lpstr>
      <vt:lpstr>Regression Tree</vt:lpstr>
      <vt:lpstr>Binary Logistic Classification</vt:lpstr>
      <vt:lpstr>Binary Logistic Classification</vt:lpstr>
      <vt:lpstr>Binary Logistic Classification</vt:lpstr>
      <vt:lpstr>Binary Logistic Classification</vt:lpstr>
      <vt:lpstr>Binary Logistic Classification</vt:lpstr>
      <vt:lpstr>Binary Logistic Classification</vt:lpstr>
      <vt:lpstr>Binary Logistic Classification</vt:lpstr>
      <vt:lpstr>Ten Observations Toy Example</vt:lpstr>
      <vt:lpstr>Toy Example: Data</vt:lpstr>
      <vt:lpstr>Toy Example: Train a Logistic Regression</vt:lpstr>
      <vt:lpstr>Toy Example: Logistic Regression Result</vt:lpstr>
      <vt:lpstr>Toy Example: Ready for Gradient Boosting</vt:lpstr>
      <vt:lpstr>Toy Example: Gradient Boosting Iterations</vt:lpstr>
      <vt:lpstr>Toy Example: Iteration Summary</vt:lpstr>
      <vt:lpstr>Toy Example: Predicted Event Probabilities</vt:lpstr>
      <vt:lpstr>Composite Sine Data Example</vt:lpstr>
      <vt:lpstr>Composite Sine Data Example</vt:lpstr>
      <vt:lpstr>Composite Sine Data Example</vt:lpstr>
      <vt:lpstr>Composite Sine Data Example</vt:lpstr>
      <vt:lpstr>Composite Sine Data Example</vt:lpstr>
      <vt:lpstr>Composite Sine Data Example</vt:lpstr>
      <vt:lpstr>Composite Sine Data Example</vt:lpstr>
      <vt:lpstr>Wine Quality Classification Example</vt:lpstr>
      <vt:lpstr>Wine Quality Classification Example</vt:lpstr>
      <vt:lpstr>Wine Quality Classification Example</vt:lpstr>
      <vt:lpstr>Wine Quality Classification Example</vt:lpstr>
      <vt:lpstr>Wine Quality Classification Confusion Matrix</vt:lpstr>
      <vt:lpstr>Wine Quality Classification Confusion Matrix</vt:lpstr>
      <vt:lpstr>Gradient Boosting: Pros</vt:lpstr>
      <vt:lpstr>Gradient Boosting: Cons</vt:lpstr>
      <vt:lpstr>XGBoost: eXtreme Gradient Boosting</vt:lpstr>
      <vt:lpstr>XGBoost: eXtreme Gradient Boosting</vt:lpstr>
      <vt:lpstr>XGBoost: eXtreme Gradient Boosting</vt:lpstr>
      <vt:lpstr>Composite Sine Data Example</vt:lpstr>
      <vt:lpstr>Composite Sine Data Example</vt:lpstr>
      <vt:lpstr>Composite Sine Data Example</vt:lpstr>
      <vt:lpstr>Composite Sine Data Example</vt:lpstr>
      <vt:lpstr>Final Remarks</vt:lpstr>
      <vt:lpstr>Zoom Office Hour Appointment</vt:lpstr>
      <vt:lpstr>Final Examination</vt:lpstr>
      <vt:lpstr>PowerPoint Presentation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1927</cp:revision>
  <cp:lastPrinted>2014-06-20T14:10:14Z</cp:lastPrinted>
  <dcterms:created xsi:type="dcterms:W3CDTF">2014-05-31T22:30:28Z</dcterms:created>
  <dcterms:modified xsi:type="dcterms:W3CDTF">2021-04-22T19:44:39Z</dcterms:modified>
</cp:coreProperties>
</file>